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0"/>
  </p:notesMasterIdLst>
  <p:handoutMasterIdLst>
    <p:handoutMasterId r:id="rId81"/>
  </p:handoutMasterIdLst>
  <p:sldIdLst>
    <p:sldId id="2147481151" r:id="rId5"/>
    <p:sldId id="2076138247" r:id="rId6"/>
    <p:sldId id="2147470283" r:id="rId7"/>
    <p:sldId id="2147478922" r:id="rId8"/>
    <p:sldId id="2076138254" r:id="rId9"/>
    <p:sldId id="2147470284" r:id="rId10"/>
    <p:sldId id="4400" r:id="rId11"/>
    <p:sldId id="2147470286" r:id="rId12"/>
    <p:sldId id="2147470292" r:id="rId13"/>
    <p:sldId id="2147470291" r:id="rId14"/>
    <p:sldId id="2147470293" r:id="rId15"/>
    <p:sldId id="2147470295" r:id="rId16"/>
    <p:sldId id="2147478908" r:id="rId17"/>
    <p:sldId id="2147478921" r:id="rId18"/>
    <p:sldId id="2076138257" r:id="rId19"/>
    <p:sldId id="2076138280" r:id="rId20"/>
    <p:sldId id="2147478907" r:id="rId21"/>
    <p:sldId id="2076138281" r:id="rId22"/>
    <p:sldId id="2147478896" r:id="rId23"/>
    <p:sldId id="2076138282" r:id="rId24"/>
    <p:sldId id="4359" r:id="rId25"/>
    <p:sldId id="2076138255" r:id="rId26"/>
    <p:sldId id="2076138265" r:id="rId27"/>
    <p:sldId id="2076138269" r:id="rId28"/>
    <p:sldId id="2076138266" r:id="rId29"/>
    <p:sldId id="2076138267" r:id="rId30"/>
    <p:sldId id="2147478910" r:id="rId31"/>
    <p:sldId id="2147478911" r:id="rId32"/>
    <p:sldId id="2147478880" r:id="rId33"/>
    <p:sldId id="2076138272" r:id="rId34"/>
    <p:sldId id="2076138276" r:id="rId35"/>
    <p:sldId id="2076138278" r:id="rId36"/>
    <p:sldId id="2147478876" r:id="rId37"/>
    <p:sldId id="2147478912" r:id="rId38"/>
    <p:sldId id="2147478914" r:id="rId39"/>
    <p:sldId id="2147478885" r:id="rId40"/>
    <p:sldId id="2147478886" r:id="rId41"/>
    <p:sldId id="2147478891" r:id="rId42"/>
    <p:sldId id="2147478887" r:id="rId43"/>
    <p:sldId id="2147478888" r:id="rId44"/>
    <p:sldId id="2147478889" r:id="rId45"/>
    <p:sldId id="2147478890" r:id="rId46"/>
    <p:sldId id="2147478901" r:id="rId47"/>
    <p:sldId id="2147478924" r:id="rId48"/>
    <p:sldId id="2147478909" r:id="rId49"/>
    <p:sldId id="2147478915" r:id="rId50"/>
    <p:sldId id="2147478904" r:id="rId51"/>
    <p:sldId id="2076138284" r:id="rId52"/>
    <p:sldId id="2147478864" r:id="rId53"/>
    <p:sldId id="2076138400" r:id="rId54"/>
    <p:sldId id="2147478867" r:id="rId55"/>
    <p:sldId id="2147478868" r:id="rId56"/>
    <p:sldId id="2147478916" r:id="rId57"/>
    <p:sldId id="2147478865" r:id="rId58"/>
    <p:sldId id="2147478851" r:id="rId59"/>
    <p:sldId id="2147478875" r:id="rId60"/>
    <p:sldId id="2147478869" r:id="rId61"/>
    <p:sldId id="2147478872" r:id="rId62"/>
    <p:sldId id="2076138311" r:id="rId63"/>
    <p:sldId id="2147478873" r:id="rId64"/>
    <p:sldId id="2147478874" r:id="rId65"/>
    <p:sldId id="2147478898" r:id="rId66"/>
    <p:sldId id="2147478878" r:id="rId67"/>
    <p:sldId id="2147478892" r:id="rId68"/>
    <p:sldId id="2147478893" r:id="rId69"/>
    <p:sldId id="2076138315" r:id="rId70"/>
    <p:sldId id="2147478894" r:id="rId71"/>
    <p:sldId id="2147478895" r:id="rId72"/>
    <p:sldId id="2147478877" r:id="rId73"/>
    <p:sldId id="2076138307" r:id="rId74"/>
    <p:sldId id="2147478899" r:id="rId75"/>
    <p:sldId id="2147478879" r:id="rId76"/>
    <p:sldId id="2147478918" r:id="rId77"/>
    <p:sldId id="2147478906" r:id="rId78"/>
    <p:sldId id="214747888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eedback" id="{820625E2-0C09-40B4-B5EF-BEE2C09D1846}">
          <p14:sldIdLst>
            <p14:sldId id="2147481151"/>
          </p14:sldIdLst>
        </p14:section>
        <p14:section name="Phase 00-Pre-work Call" id="{38B656EC-D568-4EF7-8842-9FA1AE1192C9}">
          <p14:sldIdLst>
            <p14:sldId id="2076138247"/>
            <p14:sldId id="2147470283"/>
            <p14:sldId id="2147478922"/>
            <p14:sldId id="2076138254"/>
            <p14:sldId id="2147470284"/>
            <p14:sldId id="4400"/>
            <p14:sldId id="2147470286"/>
            <p14:sldId id="2147470292"/>
            <p14:sldId id="2147470291"/>
            <p14:sldId id="2147470293"/>
            <p14:sldId id="2147470295"/>
            <p14:sldId id="2147478908"/>
          </p14:sldIdLst>
        </p14:section>
        <p14:section name="Intro" id="{A738CFD1-8579-40A6-800F-6BBF1B61950C}">
          <p14:sldIdLst>
            <p14:sldId id="2147478921"/>
            <p14:sldId id="2076138257"/>
            <p14:sldId id="2076138280"/>
            <p14:sldId id="2147478907"/>
            <p14:sldId id="2076138281"/>
          </p14:sldIdLst>
        </p14:section>
        <p14:section name="HR provisioning" id="{9308EEB9-1478-4941-BC4A-084D1D5FB952}">
          <p14:sldIdLst>
            <p14:sldId id="2147478896"/>
            <p14:sldId id="2076138282"/>
            <p14:sldId id="4359"/>
            <p14:sldId id="2076138255"/>
            <p14:sldId id="2076138265"/>
            <p14:sldId id="2076138269"/>
            <p14:sldId id="2076138266"/>
            <p14:sldId id="2076138267"/>
            <p14:sldId id="2147478910"/>
            <p14:sldId id="2147478911"/>
            <p14:sldId id="2147478880"/>
            <p14:sldId id="2076138272"/>
            <p14:sldId id="2076138276"/>
            <p14:sldId id="2076138278"/>
            <p14:sldId id="2147478876"/>
            <p14:sldId id="2147478912"/>
            <p14:sldId id="2147478914"/>
            <p14:sldId id="2147478885"/>
            <p14:sldId id="2147478886"/>
            <p14:sldId id="2147478891"/>
            <p14:sldId id="2147478887"/>
            <p14:sldId id="2147478888"/>
            <p14:sldId id="2147478889"/>
            <p14:sldId id="2147478890"/>
            <p14:sldId id="2147478901"/>
            <p14:sldId id="2147478924"/>
            <p14:sldId id="2147478909"/>
            <p14:sldId id="2147478915"/>
            <p14:sldId id="2147478904"/>
          </p14:sldIdLst>
        </p14:section>
        <p14:section name="Outbound App provisioning" id="{FEFC9CCA-D734-4181-872F-FD6043AF6DDC}">
          <p14:sldIdLst>
            <p14:sldId id="2076138284"/>
            <p14:sldId id="2147478864"/>
            <p14:sldId id="2076138400"/>
            <p14:sldId id="2147478867"/>
            <p14:sldId id="2147478868"/>
            <p14:sldId id="2147478916"/>
            <p14:sldId id="2147478865"/>
          </p14:sldIdLst>
        </p14:section>
        <p14:section name="LCW" id="{C3395309-8767-487C-B241-5432B05C9AF7}">
          <p14:sldIdLst>
            <p14:sldId id="2147478851"/>
            <p14:sldId id="2147478875"/>
            <p14:sldId id="2147478869"/>
            <p14:sldId id="2147478872"/>
            <p14:sldId id="2076138311"/>
            <p14:sldId id="2147478873"/>
            <p14:sldId id="2147478874"/>
            <p14:sldId id="2147478898"/>
            <p14:sldId id="2147478878"/>
            <p14:sldId id="2147478892"/>
            <p14:sldId id="2147478893"/>
            <p14:sldId id="2076138315"/>
            <p14:sldId id="2147478894"/>
            <p14:sldId id="2147478895"/>
            <p14:sldId id="2147478877"/>
            <p14:sldId id="2076138307"/>
            <p14:sldId id="2147478899"/>
            <p14:sldId id="2147478879"/>
            <p14:sldId id="2147478918"/>
            <p14:sldId id="2147478906"/>
          </p14:sldIdLst>
        </p14:section>
        <p14:section name="Next Steps" id="{669C464E-496C-48CE-860D-C557F972EE41}">
          <p14:sldIdLst>
            <p14:sldId id="2147478882"/>
          </p14:sldIdLst>
        </p14:section>
        <p14:section name="Default Section" id="{4734EC95-23CE-4185-8C7A-8DF07B7F13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9FEE8-C8E2-437A-8E7C-EC45CE63064A}" v="3" dt="2024-02-28T19:39:21.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4725" autoAdjust="0"/>
  </p:normalViewPr>
  <p:slideViewPr>
    <p:cSldViewPr snapToGrid="0" snapToObjects="1">
      <p:cViewPr varScale="1">
        <p:scale>
          <a:sx n="150" d="100"/>
          <a:sy n="150" d="100"/>
        </p:scale>
        <p:origin x="476" y="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103D9339-0A74-4D10-B92D-1DD7E6BD5B06}"/>
    <pc:docChg chg="addSld delSld modSld modSection">
      <pc:chgData name="Jorge Lopez" userId="de523948-0a37-4855-b48b-ebfd2c5eb591" providerId="ADAL" clId="{103D9339-0A74-4D10-B92D-1DD7E6BD5B06}" dt="2024-01-24T16:47:56.136" v="8" actId="47"/>
      <pc:docMkLst>
        <pc:docMk/>
      </pc:docMkLst>
      <pc:sldChg chg="mod modShow">
        <pc:chgData name="Jorge Lopez" userId="de523948-0a37-4855-b48b-ebfd2c5eb591" providerId="ADAL" clId="{103D9339-0A74-4D10-B92D-1DD7E6BD5B06}" dt="2024-01-24T16:47:35.379" v="6" actId="729"/>
        <pc:sldMkLst>
          <pc:docMk/>
          <pc:sldMk cId="1799226510" sldId="2147478868"/>
        </pc:sldMkLst>
      </pc:sldChg>
      <pc:sldChg chg="del">
        <pc:chgData name="Jorge Lopez" userId="de523948-0a37-4855-b48b-ebfd2c5eb591" providerId="ADAL" clId="{103D9339-0A74-4D10-B92D-1DD7E6BD5B06}" dt="2024-01-24T16:47:26.653" v="5" actId="47"/>
        <pc:sldMkLst>
          <pc:docMk/>
          <pc:sldMk cId="2265257652" sldId="2147478897"/>
        </pc:sldMkLst>
      </pc:sldChg>
      <pc:sldChg chg="mod modShow">
        <pc:chgData name="Jorge Lopez" userId="de523948-0a37-4855-b48b-ebfd2c5eb591" providerId="ADAL" clId="{103D9339-0A74-4D10-B92D-1DD7E6BD5B06}" dt="2024-01-24T16:47:16.821" v="1" actId="729"/>
        <pc:sldMkLst>
          <pc:docMk/>
          <pc:sldMk cId="2075558096" sldId="2147478901"/>
        </pc:sldMkLst>
      </pc:sldChg>
      <pc:sldChg chg="del">
        <pc:chgData name="Jorge Lopez" userId="de523948-0a37-4855-b48b-ebfd2c5eb591" providerId="ADAL" clId="{103D9339-0A74-4D10-B92D-1DD7E6BD5B06}" dt="2024-01-24T16:47:22.031" v="2" actId="47"/>
        <pc:sldMkLst>
          <pc:docMk/>
          <pc:sldMk cId="4076244725" sldId="2147478905"/>
        </pc:sldMkLst>
      </pc:sldChg>
      <pc:sldChg chg="del">
        <pc:chgData name="Jorge Lopez" userId="de523948-0a37-4855-b48b-ebfd2c5eb591" providerId="ADAL" clId="{103D9339-0A74-4D10-B92D-1DD7E6BD5B06}" dt="2024-01-24T16:47:56.136" v="8" actId="47"/>
        <pc:sldMkLst>
          <pc:docMk/>
          <pc:sldMk cId="1789749506" sldId="2147478920"/>
        </pc:sldMkLst>
      </pc:sldChg>
      <pc:sldChg chg="del">
        <pc:chgData name="Jorge Lopez" userId="de523948-0a37-4855-b48b-ebfd2c5eb591" providerId="ADAL" clId="{103D9339-0A74-4D10-B92D-1DD7E6BD5B06}" dt="2024-01-24T16:47:53.641" v="7" actId="47"/>
        <pc:sldMkLst>
          <pc:docMk/>
          <pc:sldMk cId="3848464708" sldId="2147478923"/>
        </pc:sldMkLst>
      </pc:sldChg>
      <pc:sldChg chg="new del">
        <pc:chgData name="Jorge Lopez" userId="de523948-0a37-4855-b48b-ebfd2c5eb591" providerId="ADAL" clId="{103D9339-0A74-4D10-B92D-1DD7E6BD5B06}" dt="2024-01-24T16:47:24.510" v="4" actId="47"/>
        <pc:sldMkLst>
          <pc:docMk/>
          <pc:sldMk cId="4240615902" sldId="2147478925"/>
        </pc:sldMkLst>
      </pc:sldChg>
      <pc:sldChg chg="del">
        <pc:chgData name="Jorge Lopez" userId="de523948-0a37-4855-b48b-ebfd2c5eb591" providerId="ADAL" clId="{103D9339-0A74-4D10-B92D-1DD7E6BD5B06}" dt="2024-01-24T16:33:05.330" v="0" actId="2696"/>
        <pc:sldMkLst>
          <pc:docMk/>
          <pc:sldMk cId="1142991816" sldId="2147481150"/>
        </pc:sldMkLst>
      </pc:sldChg>
      <pc:sldMasterChg chg="delSldLayout">
        <pc:chgData name="Jorge Lopez" userId="de523948-0a37-4855-b48b-ebfd2c5eb591" providerId="ADAL" clId="{103D9339-0A74-4D10-B92D-1DD7E6BD5B06}" dt="2024-01-24T16:47:56.136" v="8" actId="47"/>
        <pc:sldMasterMkLst>
          <pc:docMk/>
          <pc:sldMasterMk cId="3588427678" sldId="2147484229"/>
        </pc:sldMasterMkLst>
        <pc:sldLayoutChg chg="del">
          <pc:chgData name="Jorge Lopez" userId="de523948-0a37-4855-b48b-ebfd2c5eb591" providerId="ADAL" clId="{103D9339-0A74-4D10-B92D-1DD7E6BD5B06}" dt="2024-01-24T16:47:56.136" v="8" actId="47"/>
          <pc:sldLayoutMkLst>
            <pc:docMk/>
            <pc:sldMasterMk cId="3588427678" sldId="2147484229"/>
            <pc:sldLayoutMk cId="3291505920" sldId="2147485239"/>
          </pc:sldLayoutMkLst>
        </pc:sldLayoutChg>
        <pc:sldLayoutChg chg="del">
          <pc:chgData name="Jorge Lopez" userId="de523948-0a37-4855-b48b-ebfd2c5eb591" providerId="ADAL" clId="{103D9339-0A74-4D10-B92D-1DD7E6BD5B06}" dt="2024-01-24T16:47:53.641" v="7" actId="47"/>
          <pc:sldLayoutMkLst>
            <pc:docMk/>
            <pc:sldMasterMk cId="3588427678" sldId="2147484229"/>
            <pc:sldLayoutMk cId="2873766415" sldId="2147485240"/>
          </pc:sldLayoutMkLst>
        </pc:sldLayoutChg>
      </pc:sldMasterChg>
    </pc:docChg>
  </pc:docChgLst>
  <pc:docChgLst>
    <pc:chgData name="Jorge Lopez" userId="de523948-0a37-4855-b48b-ebfd2c5eb591" providerId="ADAL" clId="{503E2DFD-C417-4CC3-9B8A-C4162CE859DD}"/>
    <pc:docChg chg="custSel addSld delSld modSld delSection modSection">
      <pc:chgData name="Jorge Lopez" userId="de523948-0a37-4855-b48b-ebfd2c5eb591" providerId="ADAL" clId="{503E2DFD-C417-4CC3-9B8A-C4162CE859DD}" dt="2024-02-26T20:44:41.812" v="197" actId="17851"/>
      <pc:docMkLst>
        <pc:docMk/>
      </pc:docMkLst>
      <pc:sldChg chg="delSp modSp add del mod modShow">
        <pc:chgData name="Jorge Lopez" userId="de523948-0a37-4855-b48b-ebfd2c5eb591" providerId="ADAL" clId="{503E2DFD-C417-4CC3-9B8A-C4162CE859DD}" dt="2024-02-26T20:41:18.508" v="37" actId="47"/>
        <pc:sldMkLst>
          <pc:docMk/>
          <pc:sldMk cId="1142991816" sldId="2147481150"/>
        </pc:sldMkLst>
        <pc:spChg chg="mod">
          <ac:chgData name="Jorge Lopez" userId="de523948-0a37-4855-b48b-ebfd2c5eb591" providerId="ADAL" clId="{503E2DFD-C417-4CC3-9B8A-C4162CE859DD}" dt="2024-02-26T20:39:35.051" v="26" actId="122"/>
          <ac:spMkLst>
            <pc:docMk/>
            <pc:sldMk cId="1142991816" sldId="2147481150"/>
            <ac:spMk id="2" creationId="{C22FCDD0-48B0-48FB-B639-2797692E0B6F}"/>
          </ac:spMkLst>
        </pc:spChg>
        <pc:spChg chg="del">
          <ac:chgData name="Jorge Lopez" userId="de523948-0a37-4855-b48b-ebfd2c5eb591" providerId="ADAL" clId="{503E2DFD-C417-4CC3-9B8A-C4162CE859DD}" dt="2024-02-26T20:38:47.642" v="10" actId="478"/>
          <ac:spMkLst>
            <pc:docMk/>
            <pc:sldMk cId="1142991816" sldId="2147481150"/>
            <ac:spMk id="6" creationId="{72792730-9F20-4B04-AB0F-E212312F9EC2}"/>
          </ac:spMkLst>
        </pc:spChg>
        <pc:spChg chg="mod">
          <ac:chgData name="Jorge Lopez" userId="de523948-0a37-4855-b48b-ebfd2c5eb591" providerId="ADAL" clId="{503E2DFD-C417-4CC3-9B8A-C4162CE859DD}" dt="2024-02-26T20:39:46.689" v="27" actId="1076"/>
          <ac:spMkLst>
            <pc:docMk/>
            <pc:sldMk cId="1142991816" sldId="2147481150"/>
            <ac:spMk id="7" creationId="{361C6DA6-4BA0-A020-8380-A4F61E96B9DC}"/>
          </ac:spMkLst>
        </pc:spChg>
        <pc:spChg chg="del">
          <ac:chgData name="Jorge Lopez" userId="de523948-0a37-4855-b48b-ebfd2c5eb591" providerId="ADAL" clId="{503E2DFD-C417-4CC3-9B8A-C4162CE859DD}" dt="2024-02-26T20:38:57.883" v="20" actId="478"/>
          <ac:spMkLst>
            <pc:docMk/>
            <pc:sldMk cId="1142991816" sldId="2147481150"/>
            <ac:spMk id="8" creationId="{05ADFEA0-8038-431D-9476-EA6593728959}"/>
          </ac:spMkLst>
        </pc:spChg>
        <pc:spChg chg="del mod">
          <ac:chgData name="Jorge Lopez" userId="de523948-0a37-4855-b48b-ebfd2c5eb591" providerId="ADAL" clId="{503E2DFD-C417-4CC3-9B8A-C4162CE859DD}" dt="2024-02-26T20:38:49.433" v="12" actId="478"/>
          <ac:spMkLst>
            <pc:docMk/>
            <pc:sldMk cId="1142991816" sldId="2147481150"/>
            <ac:spMk id="12" creationId="{05FD8B68-C75F-42C2-95EA-0A4909702165}"/>
          </ac:spMkLst>
        </pc:spChg>
        <pc:spChg chg="del mod">
          <ac:chgData name="Jorge Lopez" userId="de523948-0a37-4855-b48b-ebfd2c5eb591" providerId="ADAL" clId="{503E2DFD-C417-4CC3-9B8A-C4162CE859DD}" dt="2024-02-26T20:38:51.076" v="15" actId="478"/>
          <ac:spMkLst>
            <pc:docMk/>
            <pc:sldMk cId="1142991816" sldId="2147481150"/>
            <ac:spMk id="14" creationId="{5FCD5C96-F05E-40B7-A1AE-39C0FFD285EC}"/>
          </ac:spMkLst>
        </pc:spChg>
        <pc:spChg chg="del">
          <ac:chgData name="Jorge Lopez" userId="de523948-0a37-4855-b48b-ebfd2c5eb591" providerId="ADAL" clId="{503E2DFD-C417-4CC3-9B8A-C4162CE859DD}" dt="2024-02-26T20:38:52.244" v="16" actId="478"/>
          <ac:spMkLst>
            <pc:docMk/>
            <pc:sldMk cId="1142991816" sldId="2147481150"/>
            <ac:spMk id="16" creationId="{00221E96-8FC8-46A6-92A2-CF469C775B3A}"/>
          </ac:spMkLst>
        </pc:spChg>
        <pc:spChg chg="del">
          <ac:chgData name="Jorge Lopez" userId="de523948-0a37-4855-b48b-ebfd2c5eb591" providerId="ADAL" clId="{503E2DFD-C417-4CC3-9B8A-C4162CE859DD}" dt="2024-02-26T20:38:53.213" v="17" actId="478"/>
          <ac:spMkLst>
            <pc:docMk/>
            <pc:sldMk cId="1142991816" sldId="2147481150"/>
            <ac:spMk id="18" creationId="{AD7390CC-EB61-4050-872A-C124AC098DDC}"/>
          </ac:spMkLst>
        </pc:spChg>
        <pc:spChg chg="del">
          <ac:chgData name="Jorge Lopez" userId="de523948-0a37-4855-b48b-ebfd2c5eb591" providerId="ADAL" clId="{503E2DFD-C417-4CC3-9B8A-C4162CE859DD}" dt="2024-02-26T20:38:58.897" v="21" actId="478"/>
          <ac:spMkLst>
            <pc:docMk/>
            <pc:sldMk cId="1142991816" sldId="2147481150"/>
            <ac:spMk id="20" creationId="{EDE31C14-E793-412D-8A37-89CB3844E16C}"/>
          </ac:spMkLst>
        </pc:spChg>
        <pc:spChg chg="del">
          <ac:chgData name="Jorge Lopez" userId="de523948-0a37-4855-b48b-ebfd2c5eb591" providerId="ADAL" clId="{503E2DFD-C417-4CC3-9B8A-C4162CE859DD}" dt="2024-02-26T20:38:55.509" v="19" actId="478"/>
          <ac:spMkLst>
            <pc:docMk/>
            <pc:sldMk cId="1142991816" sldId="2147481150"/>
            <ac:spMk id="22" creationId="{3608BAE2-F839-4FC1-AEB4-E5794E6CAB2F}"/>
          </ac:spMkLst>
        </pc:spChg>
        <pc:spChg chg="del">
          <ac:chgData name="Jorge Lopez" userId="de523948-0a37-4855-b48b-ebfd2c5eb591" providerId="ADAL" clId="{503E2DFD-C417-4CC3-9B8A-C4162CE859DD}" dt="2024-02-26T20:38:54.472" v="18" actId="478"/>
          <ac:spMkLst>
            <pc:docMk/>
            <pc:sldMk cId="1142991816" sldId="2147481150"/>
            <ac:spMk id="24" creationId="{40E7E4E5-7832-4802-82F8-2DCF4C623187}"/>
          </ac:spMkLst>
        </pc:spChg>
        <pc:spChg chg="del mod">
          <ac:chgData name="Jorge Lopez" userId="de523948-0a37-4855-b48b-ebfd2c5eb591" providerId="ADAL" clId="{503E2DFD-C417-4CC3-9B8A-C4162CE859DD}" dt="2024-02-26T20:39:25.494" v="24" actId="478"/>
          <ac:spMkLst>
            <pc:docMk/>
            <pc:sldMk cId="1142991816" sldId="2147481150"/>
            <ac:spMk id="26" creationId="{9DD97F14-88E6-45B7-AD45-775CC13F5DD7}"/>
          </ac:spMkLst>
        </pc:spChg>
        <pc:spChg chg="del">
          <ac:chgData name="Jorge Lopez" userId="de523948-0a37-4855-b48b-ebfd2c5eb591" providerId="ADAL" clId="{503E2DFD-C417-4CC3-9B8A-C4162CE859DD}" dt="2024-02-26T20:38:49.879" v="13" actId="478"/>
          <ac:spMkLst>
            <pc:docMk/>
            <pc:sldMk cId="1142991816" sldId="2147481150"/>
            <ac:spMk id="28" creationId="{4D253E28-4691-4445-A0C1-839110D46A96}"/>
          </ac:spMkLst>
        </pc:spChg>
        <pc:picChg chg="del mod">
          <ac:chgData name="Jorge Lopez" userId="de523948-0a37-4855-b48b-ebfd2c5eb591" providerId="ADAL" clId="{503E2DFD-C417-4CC3-9B8A-C4162CE859DD}" dt="2024-02-26T20:40:08.546" v="28" actId="21"/>
          <ac:picMkLst>
            <pc:docMk/>
            <pc:sldMk cId="1142991816" sldId="2147481150"/>
            <ac:picMk id="5" creationId="{035EBDDF-F02D-7E49-4F51-45A20B0951D4}"/>
          </ac:picMkLst>
        </pc:picChg>
      </pc:sldChg>
      <pc:sldChg chg="addSp delSp modSp new mod modMedia modClrScheme delAnim modShow chgLayout">
        <pc:chgData name="Jorge Lopez" userId="de523948-0a37-4855-b48b-ebfd2c5eb591" providerId="ADAL" clId="{503E2DFD-C417-4CC3-9B8A-C4162CE859DD}" dt="2024-02-26T20:44:25.658" v="195" actId="729"/>
        <pc:sldMkLst>
          <pc:docMk/>
          <pc:sldMk cId="2975906173" sldId="2147481151"/>
        </pc:sldMkLst>
        <pc:spChg chg="add mod">
          <ac:chgData name="Jorge Lopez" userId="de523948-0a37-4855-b48b-ebfd2c5eb591" providerId="ADAL" clId="{503E2DFD-C417-4CC3-9B8A-C4162CE859DD}" dt="2024-02-26T20:44:21.099" v="194" actId="1076"/>
          <ac:spMkLst>
            <pc:docMk/>
            <pc:sldMk cId="2975906173" sldId="2147481151"/>
            <ac:spMk id="2" creationId="{9DAAF86C-72E8-0ABE-F075-F642A699826C}"/>
          </ac:spMkLst>
        </pc:spChg>
        <pc:spChg chg="add mod">
          <ac:chgData name="Jorge Lopez" userId="de523948-0a37-4855-b48b-ebfd2c5eb591" providerId="ADAL" clId="{503E2DFD-C417-4CC3-9B8A-C4162CE859DD}" dt="2024-02-26T20:44:21.099" v="194" actId="1076"/>
          <ac:spMkLst>
            <pc:docMk/>
            <pc:sldMk cId="2975906173" sldId="2147481151"/>
            <ac:spMk id="3" creationId="{6CBC4C54-BCAC-1019-0219-6D2998C9EB28}"/>
          </ac:spMkLst>
        </pc:spChg>
        <pc:picChg chg="add del mod">
          <ac:chgData name="Jorge Lopez" userId="de523948-0a37-4855-b48b-ebfd2c5eb591" providerId="ADAL" clId="{503E2DFD-C417-4CC3-9B8A-C4162CE859DD}" dt="2024-02-26T20:42:03.887" v="44" actId="478"/>
          <ac:picMkLst>
            <pc:docMk/>
            <pc:sldMk cId="2975906173" sldId="2147481151"/>
            <ac:picMk id="5" creationId="{A511F41D-0B4C-CC6B-3222-9CC225465283}"/>
          </ac:picMkLst>
        </pc:picChg>
        <pc:picChg chg="add mod">
          <ac:chgData name="Jorge Lopez" userId="de523948-0a37-4855-b48b-ebfd2c5eb591" providerId="ADAL" clId="{503E2DFD-C417-4CC3-9B8A-C4162CE859DD}" dt="2024-02-26T20:44:21.099" v="194" actId="1076"/>
          <ac:picMkLst>
            <pc:docMk/>
            <pc:sldMk cId="2975906173" sldId="2147481151"/>
            <ac:picMk id="6" creationId="{E34CE3BA-C08D-F232-21D5-3265EEB764DA}"/>
          </ac:picMkLst>
        </pc:picChg>
        <pc:picChg chg="add mod">
          <ac:chgData name="Jorge Lopez" userId="de523948-0a37-4855-b48b-ebfd2c5eb591" providerId="ADAL" clId="{503E2DFD-C417-4CC3-9B8A-C4162CE859DD}" dt="2024-02-26T20:44:04.973" v="193" actId="1076"/>
          <ac:picMkLst>
            <pc:docMk/>
            <pc:sldMk cId="2975906173" sldId="2147481151"/>
            <ac:picMk id="8" creationId="{80A72F05-69A9-6AFE-B9C5-D4F60ED06DD2}"/>
          </ac:picMkLst>
        </pc:picChg>
      </pc:sldChg>
      <pc:sldChg chg="new del">
        <pc:chgData name="Jorge Lopez" userId="de523948-0a37-4855-b48b-ebfd2c5eb591" providerId="ADAL" clId="{503E2DFD-C417-4CC3-9B8A-C4162CE859DD}" dt="2024-02-26T20:40:20.878" v="30" actId="47"/>
        <pc:sldMkLst>
          <pc:docMk/>
          <pc:sldMk cId="3243091653" sldId="2147481151"/>
        </pc:sldMkLst>
      </pc:sldChg>
    </pc:docChg>
  </pc:docChgLst>
  <pc:docChgLst>
    <pc:chgData name="Jorge Lopez" userId="de523948-0a37-4855-b48b-ebfd2c5eb591" providerId="ADAL" clId="{5719FEE8-C8E2-437A-8E7C-EC45CE63064A}"/>
    <pc:docChg chg="custSel modSld">
      <pc:chgData name="Jorge Lopez" userId="de523948-0a37-4855-b48b-ebfd2c5eb591" providerId="ADAL" clId="{5719FEE8-C8E2-437A-8E7C-EC45CE63064A}" dt="2024-02-28T19:39:16.245" v="13" actId="729"/>
      <pc:docMkLst>
        <pc:docMk/>
      </pc:docMkLst>
      <pc:sldChg chg="modNotesTx">
        <pc:chgData name="Jorge Lopez" userId="de523948-0a37-4855-b48b-ebfd2c5eb591" providerId="ADAL" clId="{5719FEE8-C8E2-437A-8E7C-EC45CE63064A}" dt="2024-02-28T18:19:27.772" v="2" actId="313"/>
        <pc:sldMkLst>
          <pc:docMk/>
          <pc:sldMk cId="326173142" sldId="4359"/>
        </pc:sldMkLst>
      </pc:sldChg>
      <pc:sldChg chg="modSp mod">
        <pc:chgData name="Jorge Lopez" userId="de523948-0a37-4855-b48b-ebfd2c5eb591" providerId="ADAL" clId="{5719FEE8-C8E2-437A-8E7C-EC45CE63064A}" dt="2024-02-28T18:19:58.475" v="5" actId="313"/>
        <pc:sldMkLst>
          <pc:docMk/>
          <pc:sldMk cId="2075558096" sldId="2147478901"/>
        </pc:sldMkLst>
        <pc:spChg chg="mod">
          <ac:chgData name="Jorge Lopez" userId="de523948-0a37-4855-b48b-ebfd2c5eb591" providerId="ADAL" clId="{5719FEE8-C8E2-437A-8E7C-EC45CE63064A}" dt="2024-02-28T18:19:58.475" v="5" actId="313"/>
          <ac:spMkLst>
            <pc:docMk/>
            <pc:sldMk cId="2075558096" sldId="2147478901"/>
            <ac:spMk id="3" creationId="{1C5F509F-B8F2-1B8B-1E8B-E05BA3111C7D}"/>
          </ac:spMkLst>
        </pc:spChg>
      </pc:sldChg>
      <pc:sldChg chg="modSp mod">
        <pc:chgData name="Jorge Lopez" userId="de523948-0a37-4855-b48b-ebfd2c5eb591" providerId="ADAL" clId="{5719FEE8-C8E2-437A-8E7C-EC45CE63064A}" dt="2024-02-28T18:19:26.947" v="1" actId="313"/>
        <pc:sldMkLst>
          <pc:docMk/>
          <pc:sldMk cId="2378846839" sldId="2147478908"/>
        </pc:sldMkLst>
        <pc:graphicFrameChg chg="modGraphic">
          <ac:chgData name="Jorge Lopez" userId="de523948-0a37-4855-b48b-ebfd2c5eb591" providerId="ADAL" clId="{5719FEE8-C8E2-437A-8E7C-EC45CE63064A}" dt="2024-02-28T18:19:26.94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5719FEE8-C8E2-437A-8E7C-EC45CE63064A}" dt="2024-02-28T18:21:08.961" v="10" actId="313"/>
        <pc:sldMkLst>
          <pc:docMk/>
          <pc:sldMk cId="2208927420" sldId="2147478909"/>
        </pc:sldMkLst>
        <pc:spChg chg="mod">
          <ac:chgData name="Jorge Lopez" userId="de523948-0a37-4855-b48b-ebfd2c5eb591" providerId="ADAL" clId="{5719FEE8-C8E2-437A-8E7C-EC45CE63064A}" dt="2024-02-28T18:21:08.961" v="10" actId="313"/>
          <ac:spMkLst>
            <pc:docMk/>
            <pc:sldMk cId="2208927420" sldId="2147478909"/>
            <ac:spMk id="65" creationId="{DD76C8C4-3AA9-5A8F-0C66-00D699576631}"/>
          </ac:spMkLst>
        </pc:spChg>
      </pc:sldChg>
      <pc:sldChg chg="modSp mod">
        <pc:chgData name="Jorge Lopez" userId="de523948-0a37-4855-b48b-ebfd2c5eb591" providerId="ADAL" clId="{5719FEE8-C8E2-437A-8E7C-EC45CE63064A}" dt="2024-02-28T18:19:29.075" v="3" actId="313"/>
        <pc:sldMkLst>
          <pc:docMk/>
          <pc:sldMk cId="2974439143" sldId="2147478910"/>
        </pc:sldMkLst>
        <pc:graphicFrameChg chg="modGraphic">
          <ac:chgData name="Jorge Lopez" userId="de523948-0a37-4855-b48b-ebfd2c5eb591" providerId="ADAL" clId="{5719FEE8-C8E2-437A-8E7C-EC45CE63064A}" dt="2024-02-28T18:19:29.075" v="3" actId="313"/>
          <ac:graphicFrameMkLst>
            <pc:docMk/>
            <pc:sldMk cId="2974439143" sldId="2147478910"/>
            <ac:graphicFrameMk id="6" creationId="{600A0CC9-8950-3E00-81D5-257123AA7073}"/>
          </ac:graphicFrameMkLst>
        </pc:graphicFrameChg>
      </pc:sldChg>
      <pc:sldChg chg="modSp mod">
        <pc:chgData name="Jorge Lopez" userId="de523948-0a37-4855-b48b-ebfd2c5eb591" providerId="ADAL" clId="{5719FEE8-C8E2-437A-8E7C-EC45CE63064A}" dt="2024-02-28T18:19:31.618" v="4" actId="313"/>
        <pc:sldMkLst>
          <pc:docMk/>
          <pc:sldMk cId="2812637117" sldId="2147478911"/>
        </pc:sldMkLst>
        <pc:graphicFrameChg chg="modGraphic">
          <ac:chgData name="Jorge Lopez" userId="de523948-0a37-4855-b48b-ebfd2c5eb591" providerId="ADAL" clId="{5719FEE8-C8E2-437A-8E7C-EC45CE63064A}" dt="2024-02-28T18:19:31.618" v="4" actId="313"/>
          <ac:graphicFrameMkLst>
            <pc:docMk/>
            <pc:sldMk cId="2812637117" sldId="2147478911"/>
            <ac:graphicFrameMk id="6" creationId="{600A0CC9-8950-3E00-81D5-257123AA7073}"/>
          </ac:graphicFrameMkLst>
        </pc:graphicFrameChg>
      </pc:sldChg>
      <pc:sldChg chg="modSp mod">
        <pc:chgData name="Jorge Lopez" userId="de523948-0a37-4855-b48b-ebfd2c5eb591" providerId="ADAL" clId="{5719FEE8-C8E2-437A-8E7C-EC45CE63064A}" dt="2024-02-28T18:21:12.757" v="11" actId="313"/>
        <pc:sldMkLst>
          <pc:docMk/>
          <pc:sldMk cId="2390544560" sldId="2147478915"/>
        </pc:sldMkLst>
        <pc:graphicFrameChg chg="modGraphic">
          <ac:chgData name="Jorge Lopez" userId="de523948-0a37-4855-b48b-ebfd2c5eb591" providerId="ADAL" clId="{5719FEE8-C8E2-437A-8E7C-EC45CE63064A}" dt="2024-02-28T18:21:12.757" v="11" actId="313"/>
          <ac:graphicFrameMkLst>
            <pc:docMk/>
            <pc:sldMk cId="2390544560" sldId="2147478915"/>
            <ac:graphicFrameMk id="6" creationId="{600A0CC9-8950-3E00-81D5-257123AA7073}"/>
          </ac:graphicFrameMkLst>
        </pc:graphicFrameChg>
      </pc:sldChg>
      <pc:sldChg chg="modSp mod">
        <pc:chgData name="Jorge Lopez" userId="de523948-0a37-4855-b48b-ebfd2c5eb591" providerId="ADAL" clId="{5719FEE8-C8E2-437A-8E7C-EC45CE63064A}" dt="2024-02-28T18:21:50.333" v="12" actId="404"/>
        <pc:sldMkLst>
          <pc:docMk/>
          <pc:sldMk cId="4720359" sldId="2147478922"/>
        </pc:sldMkLst>
        <pc:spChg chg="mod">
          <ac:chgData name="Jorge Lopez" userId="de523948-0a37-4855-b48b-ebfd2c5eb591" providerId="ADAL" clId="{5719FEE8-C8E2-437A-8E7C-EC45CE63064A}" dt="2024-02-28T18:21:50.333" v="12" actId="404"/>
          <ac:spMkLst>
            <pc:docMk/>
            <pc:sldMk cId="4720359" sldId="2147478922"/>
            <ac:spMk id="3" creationId="{A141138F-BE89-18E1-5F17-52FA1DD9104E}"/>
          </ac:spMkLst>
        </pc:spChg>
      </pc:sldChg>
      <pc:sldChg chg="modSp mod">
        <pc:chgData name="Jorge Lopez" userId="de523948-0a37-4855-b48b-ebfd2c5eb591" providerId="ADAL" clId="{5719FEE8-C8E2-437A-8E7C-EC45CE63064A}" dt="2024-02-28T18:21:02.766" v="9" actId="313"/>
        <pc:sldMkLst>
          <pc:docMk/>
          <pc:sldMk cId="1825267471" sldId="2147478924"/>
        </pc:sldMkLst>
        <pc:spChg chg="mod">
          <ac:chgData name="Jorge Lopez" userId="de523948-0a37-4855-b48b-ebfd2c5eb591" providerId="ADAL" clId="{5719FEE8-C8E2-437A-8E7C-EC45CE63064A}" dt="2024-02-28T18:21:02.766" v="9" actId="313"/>
          <ac:spMkLst>
            <pc:docMk/>
            <pc:sldMk cId="1825267471" sldId="2147478924"/>
            <ac:spMk id="3" creationId="{F9CAB6C6-8819-4129-EDBB-3A27CF2A12A3}"/>
          </ac:spMkLst>
        </pc:spChg>
      </pc:sldChg>
      <pc:sldChg chg="mod modShow">
        <pc:chgData name="Jorge Lopez" userId="de523948-0a37-4855-b48b-ebfd2c5eb591" providerId="ADAL" clId="{5719FEE8-C8E2-437A-8E7C-EC45CE63064A}" dt="2024-02-28T19:39:16.245" v="13" actId="729"/>
        <pc:sldMkLst>
          <pc:docMk/>
          <pc:sldMk cId="2975906173" sldId="2147481151"/>
        </pc:sldMkLst>
      </pc:sldChg>
    </pc:docChg>
  </pc:docChgLst>
  <pc:docChgLst>
    <pc:chgData name="Jorge Lopez" userId="de523948-0a37-4855-b48b-ebfd2c5eb591" providerId="ADAL" clId="{33CA7877-E798-4D06-98F0-3F90FEF64FAF}"/>
    <pc:docChg chg="modSld addSection modSection">
      <pc:chgData name="Jorge Lopez" userId="de523948-0a37-4855-b48b-ebfd2c5eb591" providerId="ADAL" clId="{33CA7877-E798-4D06-98F0-3F90FEF64FAF}" dt="2023-09-26T22:59:11.472" v="11" actId="17846"/>
      <pc:docMkLst>
        <pc:docMk/>
      </pc:docMkLst>
      <pc:sldChg chg="modSp mod">
        <pc:chgData name="Jorge Lopez" userId="de523948-0a37-4855-b48b-ebfd2c5eb591" providerId="ADAL" clId="{33CA7877-E798-4D06-98F0-3F90FEF64FAF}" dt="2023-09-26T22:56:32.709" v="4" actId="14100"/>
        <pc:sldMkLst>
          <pc:docMk/>
          <pc:sldMk cId="2761171435" sldId="2076138284"/>
        </pc:sldMkLst>
        <pc:grpChg chg="mod">
          <ac:chgData name="Jorge Lopez" userId="de523948-0a37-4855-b48b-ebfd2c5eb591" providerId="ADAL" clId="{33CA7877-E798-4D06-98F0-3F90FEF64FAF}" dt="2023-09-26T22:56:32.709" v="4" actId="14100"/>
          <ac:grpSpMkLst>
            <pc:docMk/>
            <pc:sldMk cId="2761171435" sldId="2076138284"/>
            <ac:grpSpMk id="51" creationId="{3FAE5EA6-3A39-3302-C579-1B7F59A8BB80}"/>
          </ac:grpSpMkLst>
        </pc:grpChg>
      </pc:sldChg>
      <pc:sldChg chg="modSp mod">
        <pc:chgData name="Jorge Lopez" userId="de523948-0a37-4855-b48b-ebfd2c5eb591" providerId="ADAL" clId="{33CA7877-E798-4D06-98F0-3F90FEF64FAF}" dt="2023-09-26T22:57:36.942" v="9" actId="1076"/>
        <pc:sldMkLst>
          <pc:docMk/>
          <pc:sldMk cId="1890769843" sldId="2147478867"/>
        </pc:sldMkLst>
        <pc:spChg chg="mod">
          <ac:chgData name="Jorge Lopez" userId="de523948-0a37-4855-b48b-ebfd2c5eb591" providerId="ADAL" clId="{33CA7877-E798-4D06-98F0-3F90FEF64FAF}" dt="2023-09-26T22:57:36.942" v="9" actId="1076"/>
          <ac:spMkLst>
            <pc:docMk/>
            <pc:sldMk cId="1890769843" sldId="2147478867"/>
            <ac:spMk id="2" creationId="{3B224454-C185-DA8C-8971-8FE369450AE5}"/>
          </ac:spMkLst>
        </pc:spChg>
      </pc:sldChg>
      <pc:sldChg chg="modSp mod">
        <pc:chgData name="Jorge Lopez" userId="de523948-0a37-4855-b48b-ebfd2c5eb591" providerId="ADAL" clId="{33CA7877-E798-4D06-98F0-3F90FEF64FAF}" dt="2023-09-26T22:36:29.927" v="2" actId="3062"/>
        <pc:sldMkLst>
          <pc:docMk/>
          <pc:sldMk cId="4720359" sldId="2147478922"/>
        </pc:sldMkLst>
        <pc:spChg chg="mod">
          <ac:chgData name="Jorge Lopez" userId="de523948-0a37-4855-b48b-ebfd2c5eb591" providerId="ADAL" clId="{33CA7877-E798-4D06-98F0-3F90FEF64FAF}" dt="2023-09-26T22:36:09.881" v="0" actId="14100"/>
          <ac:spMkLst>
            <pc:docMk/>
            <pc:sldMk cId="4720359" sldId="2147478922"/>
            <ac:spMk id="22" creationId="{B97872F0-1F95-377A-DD15-99F2FE608111}"/>
          </ac:spMkLst>
        </pc:spChg>
        <pc:spChg chg="mod">
          <ac:chgData name="Jorge Lopez" userId="de523948-0a37-4855-b48b-ebfd2c5eb591" providerId="ADAL" clId="{33CA7877-E798-4D06-98F0-3F90FEF64FAF}" dt="2023-09-26T22:36:29.927" v="2" actId="3062"/>
          <ac:spMkLst>
            <pc:docMk/>
            <pc:sldMk cId="4720359" sldId="2147478922"/>
            <ac:spMk id="29" creationId="{1D14B2BB-B494-E811-1DF9-0B5B6C9F92B0}"/>
          </ac:spMkLst>
        </pc:spChg>
        <pc:spChg chg="mod">
          <ac:chgData name="Jorge Lopez" userId="de523948-0a37-4855-b48b-ebfd2c5eb591" providerId="ADAL" clId="{33CA7877-E798-4D06-98F0-3F90FEF64FAF}" dt="2023-09-26T22:36:29.927" v="2" actId="3062"/>
          <ac:spMkLst>
            <pc:docMk/>
            <pc:sldMk cId="4720359" sldId="2147478922"/>
            <ac:spMk id="30" creationId="{1C70C378-6A01-566D-E604-3D7EBA180551}"/>
          </ac:spMkLst>
        </pc:spChg>
        <pc:spChg chg="mod">
          <ac:chgData name="Jorge Lopez" userId="de523948-0a37-4855-b48b-ebfd2c5eb591" providerId="ADAL" clId="{33CA7877-E798-4D06-98F0-3F90FEF64FAF}" dt="2023-09-26T22:36:29.927" v="2" actId="3062"/>
          <ac:spMkLst>
            <pc:docMk/>
            <pc:sldMk cId="4720359" sldId="2147478922"/>
            <ac:spMk id="31" creationId="{099BFFBC-6300-800C-751C-306327F5900A}"/>
          </ac:spMkLst>
        </pc:spChg>
        <pc:spChg chg="mod">
          <ac:chgData name="Jorge Lopez" userId="de523948-0a37-4855-b48b-ebfd2c5eb591" providerId="ADAL" clId="{33CA7877-E798-4D06-98F0-3F90FEF64FAF}" dt="2023-09-26T22:36:29.927" v="2" actId="3062"/>
          <ac:spMkLst>
            <pc:docMk/>
            <pc:sldMk cId="4720359" sldId="2147478922"/>
            <ac:spMk id="33" creationId="{6EB1AE9B-956F-9DF4-C290-DAEF08810A2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6B4E5-20D4-4E04-9A85-B910CB059E28}" type="doc">
      <dgm:prSet loTypeId="urn:microsoft.com/office/officeart/2005/8/layout/pyramid1" loCatId="pyramid" qsTypeId="urn:microsoft.com/office/officeart/2005/8/quickstyle/simple1" qsCatId="simple" csTypeId="urn:microsoft.com/office/officeart/2005/8/colors/accent1_5" csCatId="accent1" phldr="1"/>
      <dgm:spPr/>
    </dgm:pt>
    <dgm:pt modelId="{2B50C8B4-80DB-4E65-A1B3-E30F02FD7916}">
      <dgm:prSet phldrT="[Text]" custT="1"/>
      <dgm:spPr/>
      <dgm:t>
        <a:bodyPr/>
        <a:lstStyle/>
        <a:p>
          <a:r>
            <a:rPr lang="en-US" sz="1600"/>
            <a:t>Advanced customizations</a:t>
          </a:r>
        </a:p>
      </dgm:t>
    </dgm:pt>
    <dgm:pt modelId="{FD6D582C-2DE8-47D5-9507-80E1CEF57166}" type="parTrans" cxnId="{1B8D426F-F27A-4DA0-8D5C-3F38792F69B5}">
      <dgm:prSet/>
      <dgm:spPr/>
      <dgm:t>
        <a:bodyPr/>
        <a:lstStyle/>
        <a:p>
          <a:endParaRPr lang="en-US" sz="1600"/>
        </a:p>
      </dgm:t>
    </dgm:pt>
    <dgm:pt modelId="{2C80E942-AE9F-4BEF-978F-56045EE84425}" type="sibTrans" cxnId="{1B8D426F-F27A-4DA0-8D5C-3F38792F69B5}">
      <dgm:prSet/>
      <dgm:spPr/>
      <dgm:t>
        <a:bodyPr/>
        <a:lstStyle/>
        <a:p>
          <a:endParaRPr lang="en-US" sz="1600"/>
        </a:p>
      </dgm:t>
    </dgm:pt>
    <dgm:pt modelId="{BCD83CF0-4D8C-4217-BA93-D2F7F2EC0AA2}">
      <dgm:prSet phldrT="[Text]" custT="1"/>
      <dgm:spPr/>
      <dgm:t>
        <a:bodyPr/>
        <a:lstStyle/>
        <a:p>
          <a:r>
            <a:rPr lang="en-US" sz="4000"/>
            <a:t>Core capabilities</a:t>
          </a:r>
        </a:p>
      </dgm:t>
    </dgm:pt>
    <dgm:pt modelId="{72FCA583-0BE9-4736-BE0A-4518A2D297CE}" type="parTrans" cxnId="{95FB4D13-621B-48AE-B996-6E0E9AFAF552}">
      <dgm:prSet/>
      <dgm:spPr/>
      <dgm:t>
        <a:bodyPr/>
        <a:lstStyle/>
        <a:p>
          <a:endParaRPr lang="en-US" sz="1600"/>
        </a:p>
      </dgm:t>
    </dgm:pt>
    <dgm:pt modelId="{92878B81-F6A3-449E-B1DD-B949BF188684}" type="sibTrans" cxnId="{95FB4D13-621B-48AE-B996-6E0E9AFAF552}">
      <dgm:prSet/>
      <dgm:spPr/>
      <dgm:t>
        <a:bodyPr/>
        <a:lstStyle/>
        <a:p>
          <a:endParaRPr lang="en-US" sz="1600"/>
        </a:p>
      </dgm:t>
    </dgm:pt>
    <dgm:pt modelId="{9E3338DF-1923-4605-BF22-1683C1885A19}">
      <dgm:prSet phldrT="[Text]" custT="1"/>
      <dgm:spPr/>
      <dgm:t>
        <a:bodyPr/>
        <a:lstStyle/>
        <a:p>
          <a:r>
            <a:rPr lang="en-US" sz="2800"/>
            <a:t>Customization</a:t>
          </a:r>
        </a:p>
      </dgm:t>
    </dgm:pt>
    <dgm:pt modelId="{49976BEB-105E-4774-98DF-6352A2D0D993}" type="parTrans" cxnId="{8E7B4EAA-81F7-4059-AD07-15E77B822590}">
      <dgm:prSet/>
      <dgm:spPr/>
      <dgm:t>
        <a:bodyPr/>
        <a:lstStyle/>
        <a:p>
          <a:endParaRPr lang="en-US" sz="1600"/>
        </a:p>
      </dgm:t>
    </dgm:pt>
    <dgm:pt modelId="{C7537BE1-AEA4-4E73-A90C-0D678D1ED40A}" type="sibTrans" cxnId="{8E7B4EAA-81F7-4059-AD07-15E77B822590}">
      <dgm:prSet/>
      <dgm:spPr/>
      <dgm:t>
        <a:bodyPr/>
        <a:lstStyle/>
        <a:p>
          <a:endParaRPr lang="en-US" sz="1600"/>
        </a:p>
      </dgm:t>
    </dgm:pt>
    <dgm:pt modelId="{A9C96F91-1137-4A40-AABC-2E3086D25A2F}" type="pres">
      <dgm:prSet presAssocID="{E306B4E5-20D4-4E04-9A85-B910CB059E28}" presName="Name0" presStyleCnt="0">
        <dgm:presLayoutVars>
          <dgm:dir/>
          <dgm:animLvl val="lvl"/>
          <dgm:resizeHandles val="exact"/>
        </dgm:presLayoutVars>
      </dgm:prSet>
      <dgm:spPr/>
    </dgm:pt>
    <dgm:pt modelId="{5C109CED-163D-40D9-91DE-86621A9D9053}" type="pres">
      <dgm:prSet presAssocID="{2B50C8B4-80DB-4E65-A1B3-E30F02FD7916}" presName="Name8" presStyleCnt="0"/>
      <dgm:spPr/>
    </dgm:pt>
    <dgm:pt modelId="{A0036B1A-8111-4A80-8568-87EFA6A42BD8}" type="pres">
      <dgm:prSet presAssocID="{2B50C8B4-80DB-4E65-A1B3-E30F02FD7916}" presName="level" presStyleLbl="node1" presStyleIdx="0" presStyleCnt="3">
        <dgm:presLayoutVars>
          <dgm:chMax val="1"/>
          <dgm:bulletEnabled val="1"/>
        </dgm:presLayoutVars>
      </dgm:prSet>
      <dgm:spPr/>
    </dgm:pt>
    <dgm:pt modelId="{066736E6-C02F-4A8C-A39E-4325C7AB3047}" type="pres">
      <dgm:prSet presAssocID="{2B50C8B4-80DB-4E65-A1B3-E30F02FD7916}" presName="levelTx" presStyleLbl="revTx" presStyleIdx="0" presStyleCnt="0">
        <dgm:presLayoutVars>
          <dgm:chMax val="1"/>
          <dgm:bulletEnabled val="1"/>
        </dgm:presLayoutVars>
      </dgm:prSet>
      <dgm:spPr/>
    </dgm:pt>
    <dgm:pt modelId="{61E154D4-805A-40C2-BBAD-5AAAF3EA0E69}" type="pres">
      <dgm:prSet presAssocID="{9E3338DF-1923-4605-BF22-1683C1885A19}" presName="Name8" presStyleCnt="0"/>
      <dgm:spPr/>
    </dgm:pt>
    <dgm:pt modelId="{511E85DA-4FAF-45B2-8F01-6F09D8216C2C}" type="pres">
      <dgm:prSet presAssocID="{9E3338DF-1923-4605-BF22-1683C1885A19}" presName="level" presStyleLbl="node1" presStyleIdx="1" presStyleCnt="3">
        <dgm:presLayoutVars>
          <dgm:chMax val="1"/>
          <dgm:bulletEnabled val="1"/>
        </dgm:presLayoutVars>
      </dgm:prSet>
      <dgm:spPr/>
    </dgm:pt>
    <dgm:pt modelId="{B4F5E103-4796-4DAA-957C-33C96508CB78}" type="pres">
      <dgm:prSet presAssocID="{9E3338DF-1923-4605-BF22-1683C1885A19}" presName="levelTx" presStyleLbl="revTx" presStyleIdx="0" presStyleCnt="0">
        <dgm:presLayoutVars>
          <dgm:chMax val="1"/>
          <dgm:bulletEnabled val="1"/>
        </dgm:presLayoutVars>
      </dgm:prSet>
      <dgm:spPr/>
    </dgm:pt>
    <dgm:pt modelId="{66875770-68FE-46E5-94B3-10EF57502E14}" type="pres">
      <dgm:prSet presAssocID="{BCD83CF0-4D8C-4217-BA93-D2F7F2EC0AA2}" presName="Name8" presStyleCnt="0"/>
      <dgm:spPr/>
    </dgm:pt>
    <dgm:pt modelId="{765B899A-2433-4C44-902C-A7ED3123D41E}" type="pres">
      <dgm:prSet presAssocID="{BCD83CF0-4D8C-4217-BA93-D2F7F2EC0AA2}" presName="level" presStyleLbl="node1" presStyleIdx="2" presStyleCnt="3">
        <dgm:presLayoutVars>
          <dgm:chMax val="1"/>
          <dgm:bulletEnabled val="1"/>
        </dgm:presLayoutVars>
      </dgm:prSet>
      <dgm:spPr/>
    </dgm:pt>
    <dgm:pt modelId="{BB9A36A3-A697-4BAE-B8A0-C49152E6F4EA}" type="pres">
      <dgm:prSet presAssocID="{BCD83CF0-4D8C-4217-BA93-D2F7F2EC0AA2}" presName="levelTx" presStyleLbl="revTx" presStyleIdx="0" presStyleCnt="0">
        <dgm:presLayoutVars>
          <dgm:chMax val="1"/>
          <dgm:bulletEnabled val="1"/>
        </dgm:presLayoutVars>
      </dgm:prSet>
      <dgm:spPr/>
    </dgm:pt>
  </dgm:ptLst>
  <dgm:cxnLst>
    <dgm:cxn modelId="{95FB4D13-621B-48AE-B996-6E0E9AFAF552}" srcId="{E306B4E5-20D4-4E04-9A85-B910CB059E28}" destId="{BCD83CF0-4D8C-4217-BA93-D2F7F2EC0AA2}" srcOrd="2" destOrd="0" parTransId="{72FCA583-0BE9-4736-BE0A-4518A2D297CE}" sibTransId="{92878B81-F6A3-449E-B1DD-B949BF188684}"/>
    <dgm:cxn modelId="{312C8B13-CA55-478F-8DDF-DD9CE8DC263D}" type="presOf" srcId="{E306B4E5-20D4-4E04-9A85-B910CB059E28}" destId="{A9C96F91-1137-4A40-AABC-2E3086D25A2F}" srcOrd="0" destOrd="0" presId="urn:microsoft.com/office/officeart/2005/8/layout/pyramid1"/>
    <dgm:cxn modelId="{C643431F-012A-4190-9112-14FE3BFB12E3}" type="presOf" srcId="{2B50C8B4-80DB-4E65-A1B3-E30F02FD7916}" destId="{066736E6-C02F-4A8C-A39E-4325C7AB3047}" srcOrd="1" destOrd="0" presId="urn:microsoft.com/office/officeart/2005/8/layout/pyramid1"/>
    <dgm:cxn modelId="{43477D42-A4EB-478E-8B80-F740177DF910}" type="presOf" srcId="{2B50C8B4-80DB-4E65-A1B3-E30F02FD7916}" destId="{A0036B1A-8111-4A80-8568-87EFA6A42BD8}" srcOrd="0" destOrd="0" presId="urn:microsoft.com/office/officeart/2005/8/layout/pyramid1"/>
    <dgm:cxn modelId="{1B8D426F-F27A-4DA0-8D5C-3F38792F69B5}" srcId="{E306B4E5-20D4-4E04-9A85-B910CB059E28}" destId="{2B50C8B4-80DB-4E65-A1B3-E30F02FD7916}" srcOrd="0" destOrd="0" parTransId="{FD6D582C-2DE8-47D5-9507-80E1CEF57166}" sibTransId="{2C80E942-AE9F-4BEF-978F-56045EE84425}"/>
    <dgm:cxn modelId="{769D2055-815D-4B23-9420-FA4A734BE34E}" type="presOf" srcId="{9E3338DF-1923-4605-BF22-1683C1885A19}" destId="{511E85DA-4FAF-45B2-8F01-6F09D8216C2C}" srcOrd="0" destOrd="0" presId="urn:microsoft.com/office/officeart/2005/8/layout/pyramid1"/>
    <dgm:cxn modelId="{5F1CA07D-8AF7-4ABF-AB21-F0829C4D5446}" type="presOf" srcId="{BCD83CF0-4D8C-4217-BA93-D2F7F2EC0AA2}" destId="{765B899A-2433-4C44-902C-A7ED3123D41E}" srcOrd="0" destOrd="0" presId="urn:microsoft.com/office/officeart/2005/8/layout/pyramid1"/>
    <dgm:cxn modelId="{F7B6F782-5EF7-461D-9D87-A643690C9CC3}" type="presOf" srcId="{BCD83CF0-4D8C-4217-BA93-D2F7F2EC0AA2}" destId="{BB9A36A3-A697-4BAE-B8A0-C49152E6F4EA}" srcOrd="1" destOrd="0" presId="urn:microsoft.com/office/officeart/2005/8/layout/pyramid1"/>
    <dgm:cxn modelId="{812478A1-5693-4BC1-B249-D63261A03EDD}" type="presOf" srcId="{9E3338DF-1923-4605-BF22-1683C1885A19}" destId="{B4F5E103-4796-4DAA-957C-33C96508CB78}" srcOrd="1" destOrd="0" presId="urn:microsoft.com/office/officeart/2005/8/layout/pyramid1"/>
    <dgm:cxn modelId="{8E7B4EAA-81F7-4059-AD07-15E77B822590}" srcId="{E306B4E5-20D4-4E04-9A85-B910CB059E28}" destId="{9E3338DF-1923-4605-BF22-1683C1885A19}" srcOrd="1" destOrd="0" parTransId="{49976BEB-105E-4774-98DF-6352A2D0D993}" sibTransId="{C7537BE1-AEA4-4E73-A90C-0D678D1ED40A}"/>
    <dgm:cxn modelId="{BE4B6838-F309-44CB-9802-C82A1F4A3063}" type="presParOf" srcId="{A9C96F91-1137-4A40-AABC-2E3086D25A2F}" destId="{5C109CED-163D-40D9-91DE-86621A9D9053}" srcOrd="0" destOrd="0" presId="urn:microsoft.com/office/officeart/2005/8/layout/pyramid1"/>
    <dgm:cxn modelId="{7D757268-C7E6-4783-9396-FB79EF66D1DE}" type="presParOf" srcId="{5C109CED-163D-40D9-91DE-86621A9D9053}" destId="{A0036B1A-8111-4A80-8568-87EFA6A42BD8}" srcOrd="0" destOrd="0" presId="urn:microsoft.com/office/officeart/2005/8/layout/pyramid1"/>
    <dgm:cxn modelId="{6DC0F98B-4BB0-42B7-A803-CCC546BC30AB}" type="presParOf" srcId="{5C109CED-163D-40D9-91DE-86621A9D9053}" destId="{066736E6-C02F-4A8C-A39E-4325C7AB3047}" srcOrd="1" destOrd="0" presId="urn:microsoft.com/office/officeart/2005/8/layout/pyramid1"/>
    <dgm:cxn modelId="{A16B7336-6D85-4219-999C-8D798EEE395C}" type="presParOf" srcId="{A9C96F91-1137-4A40-AABC-2E3086D25A2F}" destId="{61E154D4-805A-40C2-BBAD-5AAAF3EA0E69}" srcOrd="1" destOrd="0" presId="urn:microsoft.com/office/officeart/2005/8/layout/pyramid1"/>
    <dgm:cxn modelId="{75A1F24F-16D6-4F55-AD8E-395EC410B3B8}" type="presParOf" srcId="{61E154D4-805A-40C2-BBAD-5AAAF3EA0E69}" destId="{511E85DA-4FAF-45B2-8F01-6F09D8216C2C}" srcOrd="0" destOrd="0" presId="urn:microsoft.com/office/officeart/2005/8/layout/pyramid1"/>
    <dgm:cxn modelId="{7F3950EF-3458-459E-8B62-1C548997F484}" type="presParOf" srcId="{61E154D4-805A-40C2-BBAD-5AAAF3EA0E69}" destId="{B4F5E103-4796-4DAA-957C-33C96508CB78}" srcOrd="1" destOrd="0" presId="urn:microsoft.com/office/officeart/2005/8/layout/pyramid1"/>
    <dgm:cxn modelId="{3B2D2155-8A0F-4992-BB69-63C0B317015E}" type="presParOf" srcId="{A9C96F91-1137-4A40-AABC-2E3086D25A2F}" destId="{66875770-68FE-46E5-94B3-10EF57502E14}" srcOrd="2" destOrd="0" presId="urn:microsoft.com/office/officeart/2005/8/layout/pyramid1"/>
    <dgm:cxn modelId="{AD62C1F0-4980-43E9-9903-218431E4A3B6}" type="presParOf" srcId="{66875770-68FE-46E5-94B3-10EF57502E14}" destId="{765B899A-2433-4C44-902C-A7ED3123D41E}" srcOrd="0" destOrd="0" presId="urn:microsoft.com/office/officeart/2005/8/layout/pyramid1"/>
    <dgm:cxn modelId="{A616F707-43EC-438C-9F5F-CCFC2B444377}" type="presParOf" srcId="{66875770-68FE-46E5-94B3-10EF57502E14}" destId="{BB9A36A3-A697-4BAE-B8A0-C49152E6F4E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7F92C-0A77-4E72-8E15-557CA6C72D6E}"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E1FD7C6C-E51A-4D2B-9DEC-A4D67FD58955}">
      <dgm:prSet/>
      <dgm:spPr/>
      <dgm:t>
        <a:bodyPr/>
        <a:lstStyle/>
        <a:p>
          <a:r>
            <a:rPr lang="en-US" baseline="0"/>
            <a:t>Provisioning app in Microsoft Entra ID that uses a valid OAuth token</a:t>
          </a:r>
          <a:endParaRPr lang="en-US"/>
        </a:p>
      </dgm:t>
    </dgm:pt>
    <dgm:pt modelId="{3AAF2821-B934-4C63-9722-04577FE1B280}" type="parTrans" cxnId="{4AA05761-5E54-4DF3-8D9F-EE38B3E8E2D5}">
      <dgm:prSet/>
      <dgm:spPr/>
      <dgm:t>
        <a:bodyPr/>
        <a:lstStyle/>
        <a:p>
          <a:endParaRPr lang="en-US"/>
        </a:p>
      </dgm:t>
    </dgm:pt>
    <dgm:pt modelId="{A77FBDBE-391E-4CBC-A274-81AC8207F7AA}" type="sibTrans" cxnId="{4AA05761-5E54-4DF3-8D9F-EE38B3E8E2D5}">
      <dgm:prSet/>
      <dgm:spPr/>
      <dgm:t>
        <a:bodyPr/>
        <a:lstStyle/>
        <a:p>
          <a:endParaRPr lang="en-US"/>
        </a:p>
      </dgm:t>
    </dgm:pt>
    <dgm:pt modelId="{3EF91DC5-E415-46E8-A455-A904DCF63914}">
      <dgm:prSet/>
      <dgm:spPr/>
      <dgm:t>
        <a:bodyPr/>
        <a:lstStyle/>
        <a:p>
          <a:r>
            <a:rPr lang="en-US" baseline="0"/>
            <a:t>Admin control through permissions consent</a:t>
          </a:r>
          <a:endParaRPr lang="en-US"/>
        </a:p>
      </dgm:t>
    </dgm:pt>
    <dgm:pt modelId="{A07A683B-9497-47DC-B263-4246CF4C3E82}" type="parTrans" cxnId="{7A5C7AB4-116D-45D7-BC5B-BA86BAB494F6}">
      <dgm:prSet/>
      <dgm:spPr/>
      <dgm:t>
        <a:bodyPr/>
        <a:lstStyle/>
        <a:p>
          <a:endParaRPr lang="en-US"/>
        </a:p>
      </dgm:t>
    </dgm:pt>
    <dgm:pt modelId="{D6294B1A-0210-4A8A-8200-4E771BDC6FC2}" type="sibTrans" cxnId="{7A5C7AB4-116D-45D7-BC5B-BA86BAB494F6}">
      <dgm:prSet/>
      <dgm:spPr/>
      <dgm:t>
        <a:bodyPr/>
        <a:lstStyle/>
        <a:p>
          <a:endParaRPr lang="en-US"/>
        </a:p>
      </dgm:t>
    </dgm:pt>
    <dgm:pt modelId="{E350EA73-2E64-4018-835A-F7C3A41B9434}">
      <dgm:prSet/>
      <dgm:spPr/>
      <dgm:t>
        <a:bodyPr/>
        <a:lstStyle/>
        <a:p>
          <a:r>
            <a:rPr lang="en-US" baseline="0"/>
            <a:t>Graph API endpoint that uses SCIM schema constructs.</a:t>
          </a:r>
          <a:endParaRPr lang="en-US"/>
        </a:p>
      </dgm:t>
    </dgm:pt>
    <dgm:pt modelId="{3A52B731-00BB-4F3C-A4C0-0368EE4AC129}" type="parTrans" cxnId="{A6190A68-F9B9-4BC2-B873-E9BA93092CC9}">
      <dgm:prSet/>
      <dgm:spPr/>
      <dgm:t>
        <a:bodyPr/>
        <a:lstStyle/>
        <a:p>
          <a:endParaRPr lang="en-US"/>
        </a:p>
      </dgm:t>
    </dgm:pt>
    <dgm:pt modelId="{4295B43B-B5A2-4D29-BB20-2DCA975E52E8}" type="sibTrans" cxnId="{A6190A68-F9B9-4BC2-B873-E9BA93092CC9}">
      <dgm:prSet/>
      <dgm:spPr/>
      <dgm:t>
        <a:bodyPr/>
        <a:lstStyle/>
        <a:p>
          <a:endParaRPr lang="en-US"/>
        </a:p>
      </dgm:t>
    </dgm:pt>
    <dgm:pt modelId="{D88C007D-83D1-42C5-8252-7EC095217B56}">
      <dgm:prSet/>
      <dgm:spPr/>
      <dgm:t>
        <a:bodyPr/>
        <a:lstStyle/>
        <a:p>
          <a:r>
            <a:rPr lang="en-US" baseline="0"/>
            <a:t>Can be integrated with multiple data sources</a:t>
          </a:r>
          <a:endParaRPr lang="en-US"/>
        </a:p>
      </dgm:t>
    </dgm:pt>
    <dgm:pt modelId="{2DE63E13-8ADC-4920-A965-83EE1F534315}" type="parTrans" cxnId="{D4D0A9B8-49C0-4DBF-8E57-841116FF342C}">
      <dgm:prSet/>
      <dgm:spPr/>
      <dgm:t>
        <a:bodyPr/>
        <a:lstStyle/>
        <a:p>
          <a:endParaRPr lang="en-US"/>
        </a:p>
      </dgm:t>
    </dgm:pt>
    <dgm:pt modelId="{0322E0B9-172D-4A98-93C8-E497F89FD1D6}" type="sibTrans" cxnId="{D4D0A9B8-49C0-4DBF-8E57-841116FF342C}">
      <dgm:prSet/>
      <dgm:spPr/>
      <dgm:t>
        <a:bodyPr/>
        <a:lstStyle/>
        <a:p>
          <a:endParaRPr lang="en-US"/>
        </a:p>
      </dgm:t>
    </dgm:pt>
    <dgm:pt modelId="{E67434E9-AFAF-411D-80DC-63A686A5B436}">
      <dgm:prSet/>
      <dgm:spPr/>
      <dgm:t>
        <a:bodyPr/>
        <a:lstStyle/>
        <a:p>
          <a:r>
            <a:rPr lang="en-US" baseline="0"/>
            <a:t>Near real-time Incoming bulk request processing </a:t>
          </a:r>
          <a:endParaRPr lang="en-US"/>
        </a:p>
      </dgm:t>
    </dgm:pt>
    <dgm:pt modelId="{41796CA8-60EE-4CA2-86BA-2B0580656FB5}" type="parTrans" cxnId="{A369DE98-98DC-4936-9A78-1CAC0E52516A}">
      <dgm:prSet/>
      <dgm:spPr/>
      <dgm:t>
        <a:bodyPr/>
        <a:lstStyle/>
        <a:p>
          <a:endParaRPr lang="en-US"/>
        </a:p>
      </dgm:t>
    </dgm:pt>
    <dgm:pt modelId="{8DD0A246-19C4-4860-A05B-A15672A7AF8E}" type="sibTrans" cxnId="{A369DE98-98DC-4936-9A78-1CAC0E52516A}">
      <dgm:prSet/>
      <dgm:spPr/>
      <dgm:t>
        <a:bodyPr/>
        <a:lstStyle/>
        <a:p>
          <a:endParaRPr lang="en-US"/>
        </a:p>
      </dgm:t>
    </dgm:pt>
    <dgm:pt modelId="{8504C003-CECE-46FF-A1C9-C78E03BFE9D0}">
      <dgm:prSet/>
      <dgm:spPr/>
      <dgm:t>
        <a:bodyPr/>
        <a:lstStyle/>
        <a:p>
          <a:r>
            <a:rPr lang="en-US" baseline="0"/>
            <a:t>Admins can check progress through provisioning and API logs </a:t>
          </a:r>
          <a:endParaRPr lang="en-US"/>
        </a:p>
      </dgm:t>
    </dgm:pt>
    <dgm:pt modelId="{2AC53BDA-D009-439E-B437-4BEC8A65FA16}" type="parTrans" cxnId="{855F9E03-A220-4BE1-96C4-A2C9E9BC4E62}">
      <dgm:prSet/>
      <dgm:spPr/>
      <dgm:t>
        <a:bodyPr/>
        <a:lstStyle/>
        <a:p>
          <a:endParaRPr lang="en-US"/>
        </a:p>
      </dgm:t>
    </dgm:pt>
    <dgm:pt modelId="{7AA9EB35-B09C-4E39-9C3C-511314F33DD3}" type="sibTrans" cxnId="{855F9E03-A220-4BE1-96C4-A2C9E9BC4E62}">
      <dgm:prSet/>
      <dgm:spPr/>
      <dgm:t>
        <a:bodyPr/>
        <a:lstStyle/>
        <a:p>
          <a:endParaRPr lang="en-US"/>
        </a:p>
      </dgm:t>
    </dgm:pt>
    <dgm:pt modelId="{5FBAF9DB-A1B0-470C-9BEE-F12A452E267A}" type="pres">
      <dgm:prSet presAssocID="{F497F92C-0A77-4E72-8E15-557CA6C72D6E}" presName="vert0" presStyleCnt="0">
        <dgm:presLayoutVars>
          <dgm:dir/>
          <dgm:animOne val="branch"/>
          <dgm:animLvl val="lvl"/>
        </dgm:presLayoutVars>
      </dgm:prSet>
      <dgm:spPr/>
    </dgm:pt>
    <dgm:pt modelId="{387BFA0E-7FDE-409C-9D20-0D35B993D920}" type="pres">
      <dgm:prSet presAssocID="{E1FD7C6C-E51A-4D2B-9DEC-A4D67FD58955}" presName="thickLine" presStyleLbl="alignNode1" presStyleIdx="0" presStyleCnt="6"/>
      <dgm:spPr/>
    </dgm:pt>
    <dgm:pt modelId="{B54962B1-4757-4959-B9E5-FA57775C1324}" type="pres">
      <dgm:prSet presAssocID="{E1FD7C6C-E51A-4D2B-9DEC-A4D67FD58955}" presName="horz1" presStyleCnt="0"/>
      <dgm:spPr/>
    </dgm:pt>
    <dgm:pt modelId="{455B1F9C-F64B-4A0B-BAB7-91835D1E1EE2}" type="pres">
      <dgm:prSet presAssocID="{E1FD7C6C-E51A-4D2B-9DEC-A4D67FD58955}" presName="tx1" presStyleLbl="revTx" presStyleIdx="0" presStyleCnt="6"/>
      <dgm:spPr/>
    </dgm:pt>
    <dgm:pt modelId="{D44455FB-7660-435C-A605-77D77EBB6878}" type="pres">
      <dgm:prSet presAssocID="{E1FD7C6C-E51A-4D2B-9DEC-A4D67FD58955}" presName="vert1" presStyleCnt="0"/>
      <dgm:spPr/>
    </dgm:pt>
    <dgm:pt modelId="{F3C7CA8C-744D-42F8-9565-FC4C7C785FD9}" type="pres">
      <dgm:prSet presAssocID="{3EF91DC5-E415-46E8-A455-A904DCF63914}" presName="thickLine" presStyleLbl="alignNode1" presStyleIdx="1" presStyleCnt="6"/>
      <dgm:spPr/>
    </dgm:pt>
    <dgm:pt modelId="{5A9DC6BE-0257-4D52-9F40-CD34B24854BC}" type="pres">
      <dgm:prSet presAssocID="{3EF91DC5-E415-46E8-A455-A904DCF63914}" presName="horz1" presStyleCnt="0"/>
      <dgm:spPr/>
    </dgm:pt>
    <dgm:pt modelId="{B7341F30-2F2A-490B-8E8C-64AABF676307}" type="pres">
      <dgm:prSet presAssocID="{3EF91DC5-E415-46E8-A455-A904DCF63914}" presName="tx1" presStyleLbl="revTx" presStyleIdx="1" presStyleCnt="6"/>
      <dgm:spPr/>
    </dgm:pt>
    <dgm:pt modelId="{C524FF79-0293-4E16-AED3-7999C59E34A4}" type="pres">
      <dgm:prSet presAssocID="{3EF91DC5-E415-46E8-A455-A904DCF63914}" presName="vert1" presStyleCnt="0"/>
      <dgm:spPr/>
    </dgm:pt>
    <dgm:pt modelId="{6B36D8E3-6197-4D5F-8D5F-C0548C0B89F9}" type="pres">
      <dgm:prSet presAssocID="{E350EA73-2E64-4018-835A-F7C3A41B9434}" presName="thickLine" presStyleLbl="alignNode1" presStyleIdx="2" presStyleCnt="6"/>
      <dgm:spPr/>
    </dgm:pt>
    <dgm:pt modelId="{6522EF72-351E-4A6E-BC0B-84EC35B690A6}" type="pres">
      <dgm:prSet presAssocID="{E350EA73-2E64-4018-835A-F7C3A41B9434}" presName="horz1" presStyleCnt="0"/>
      <dgm:spPr/>
    </dgm:pt>
    <dgm:pt modelId="{B513AE90-C8C2-441E-ABF7-00440CEDC852}" type="pres">
      <dgm:prSet presAssocID="{E350EA73-2E64-4018-835A-F7C3A41B9434}" presName="tx1" presStyleLbl="revTx" presStyleIdx="2" presStyleCnt="6"/>
      <dgm:spPr/>
    </dgm:pt>
    <dgm:pt modelId="{78D8D9AD-3E5B-45BD-869E-DF0299FA9594}" type="pres">
      <dgm:prSet presAssocID="{E350EA73-2E64-4018-835A-F7C3A41B9434}" presName="vert1" presStyleCnt="0"/>
      <dgm:spPr/>
    </dgm:pt>
    <dgm:pt modelId="{EAB8D582-B599-43EB-8697-08D2105F43E3}" type="pres">
      <dgm:prSet presAssocID="{D88C007D-83D1-42C5-8252-7EC095217B56}" presName="thickLine" presStyleLbl="alignNode1" presStyleIdx="3" presStyleCnt="6"/>
      <dgm:spPr/>
    </dgm:pt>
    <dgm:pt modelId="{92B7D5F1-3D28-4D07-A9E3-188F78DEE544}" type="pres">
      <dgm:prSet presAssocID="{D88C007D-83D1-42C5-8252-7EC095217B56}" presName="horz1" presStyleCnt="0"/>
      <dgm:spPr/>
    </dgm:pt>
    <dgm:pt modelId="{BE3839EC-7B6D-4ADA-919C-603F1721C5D3}" type="pres">
      <dgm:prSet presAssocID="{D88C007D-83D1-42C5-8252-7EC095217B56}" presName="tx1" presStyleLbl="revTx" presStyleIdx="3" presStyleCnt="6"/>
      <dgm:spPr/>
    </dgm:pt>
    <dgm:pt modelId="{84A20468-DB0F-4269-B2C3-D2ADCB503F57}" type="pres">
      <dgm:prSet presAssocID="{D88C007D-83D1-42C5-8252-7EC095217B56}" presName="vert1" presStyleCnt="0"/>
      <dgm:spPr/>
    </dgm:pt>
    <dgm:pt modelId="{CF0C03CA-1996-42B7-A01F-955BADD9568B}" type="pres">
      <dgm:prSet presAssocID="{E67434E9-AFAF-411D-80DC-63A686A5B436}" presName="thickLine" presStyleLbl="alignNode1" presStyleIdx="4" presStyleCnt="6"/>
      <dgm:spPr/>
    </dgm:pt>
    <dgm:pt modelId="{796F83DD-22D1-455A-892A-81B413887E0E}" type="pres">
      <dgm:prSet presAssocID="{E67434E9-AFAF-411D-80DC-63A686A5B436}" presName="horz1" presStyleCnt="0"/>
      <dgm:spPr/>
    </dgm:pt>
    <dgm:pt modelId="{39F3979A-BDC1-483D-865F-D830846B7D63}" type="pres">
      <dgm:prSet presAssocID="{E67434E9-AFAF-411D-80DC-63A686A5B436}" presName="tx1" presStyleLbl="revTx" presStyleIdx="4" presStyleCnt="6"/>
      <dgm:spPr/>
    </dgm:pt>
    <dgm:pt modelId="{0CAE0FC0-AFBA-43AE-B6A3-56CFE4782390}" type="pres">
      <dgm:prSet presAssocID="{E67434E9-AFAF-411D-80DC-63A686A5B436}" presName="vert1" presStyleCnt="0"/>
      <dgm:spPr/>
    </dgm:pt>
    <dgm:pt modelId="{08933448-FB5C-4D0D-BFCF-59DEAAC92F75}" type="pres">
      <dgm:prSet presAssocID="{8504C003-CECE-46FF-A1C9-C78E03BFE9D0}" presName="thickLine" presStyleLbl="alignNode1" presStyleIdx="5" presStyleCnt="6"/>
      <dgm:spPr/>
    </dgm:pt>
    <dgm:pt modelId="{CC683128-5E5C-47B6-A92C-B64C2598CB33}" type="pres">
      <dgm:prSet presAssocID="{8504C003-CECE-46FF-A1C9-C78E03BFE9D0}" presName="horz1" presStyleCnt="0"/>
      <dgm:spPr/>
    </dgm:pt>
    <dgm:pt modelId="{2FBBC559-EFAA-4F27-B0E6-2B3F934E237A}" type="pres">
      <dgm:prSet presAssocID="{8504C003-CECE-46FF-A1C9-C78E03BFE9D0}" presName="tx1" presStyleLbl="revTx" presStyleIdx="5" presStyleCnt="6"/>
      <dgm:spPr/>
    </dgm:pt>
    <dgm:pt modelId="{9BCC9496-2374-4E44-BFD9-8C87C2093E36}" type="pres">
      <dgm:prSet presAssocID="{8504C003-CECE-46FF-A1C9-C78E03BFE9D0}" presName="vert1" presStyleCnt="0"/>
      <dgm:spPr/>
    </dgm:pt>
  </dgm:ptLst>
  <dgm:cxnLst>
    <dgm:cxn modelId="{855F9E03-A220-4BE1-96C4-A2C9E9BC4E62}" srcId="{F497F92C-0A77-4E72-8E15-557CA6C72D6E}" destId="{8504C003-CECE-46FF-A1C9-C78E03BFE9D0}" srcOrd="5" destOrd="0" parTransId="{2AC53BDA-D009-439E-B437-4BEC8A65FA16}" sibTransId="{7AA9EB35-B09C-4E39-9C3C-511314F33DD3}"/>
    <dgm:cxn modelId="{F8E46924-7203-4DDE-8E60-6919194DDE0F}" type="presOf" srcId="{D88C007D-83D1-42C5-8252-7EC095217B56}" destId="{BE3839EC-7B6D-4ADA-919C-603F1721C5D3}" srcOrd="0" destOrd="0" presId="urn:microsoft.com/office/officeart/2008/layout/LinedList"/>
    <dgm:cxn modelId="{15E9962B-1C38-4F3A-AD2F-3387A112C367}" type="presOf" srcId="{E1FD7C6C-E51A-4D2B-9DEC-A4D67FD58955}" destId="{455B1F9C-F64B-4A0B-BAB7-91835D1E1EE2}" srcOrd="0" destOrd="0" presId="urn:microsoft.com/office/officeart/2008/layout/LinedList"/>
    <dgm:cxn modelId="{4AA05761-5E54-4DF3-8D9F-EE38B3E8E2D5}" srcId="{F497F92C-0A77-4E72-8E15-557CA6C72D6E}" destId="{E1FD7C6C-E51A-4D2B-9DEC-A4D67FD58955}" srcOrd="0" destOrd="0" parTransId="{3AAF2821-B934-4C63-9722-04577FE1B280}" sibTransId="{A77FBDBE-391E-4CBC-A274-81AC8207F7AA}"/>
    <dgm:cxn modelId="{A6190A68-F9B9-4BC2-B873-E9BA93092CC9}" srcId="{F497F92C-0A77-4E72-8E15-557CA6C72D6E}" destId="{E350EA73-2E64-4018-835A-F7C3A41B9434}" srcOrd="2" destOrd="0" parTransId="{3A52B731-00BB-4F3C-A4C0-0368EE4AC129}" sibTransId="{4295B43B-B5A2-4D29-BB20-2DCA975E52E8}"/>
    <dgm:cxn modelId="{28871B6A-E803-4135-9445-4C8ED2ECAE5C}" type="presOf" srcId="{F497F92C-0A77-4E72-8E15-557CA6C72D6E}" destId="{5FBAF9DB-A1B0-470C-9BEE-F12A452E267A}" srcOrd="0" destOrd="0" presId="urn:microsoft.com/office/officeart/2008/layout/LinedList"/>
    <dgm:cxn modelId="{A369DE98-98DC-4936-9A78-1CAC0E52516A}" srcId="{F497F92C-0A77-4E72-8E15-557CA6C72D6E}" destId="{E67434E9-AFAF-411D-80DC-63A686A5B436}" srcOrd="4" destOrd="0" parTransId="{41796CA8-60EE-4CA2-86BA-2B0580656FB5}" sibTransId="{8DD0A246-19C4-4860-A05B-A15672A7AF8E}"/>
    <dgm:cxn modelId="{EC6D66AF-38B8-4547-ADCB-FC9566F2838C}" type="presOf" srcId="{3EF91DC5-E415-46E8-A455-A904DCF63914}" destId="{B7341F30-2F2A-490B-8E8C-64AABF676307}" srcOrd="0" destOrd="0" presId="urn:microsoft.com/office/officeart/2008/layout/LinedList"/>
    <dgm:cxn modelId="{7A5C7AB4-116D-45D7-BC5B-BA86BAB494F6}" srcId="{F497F92C-0A77-4E72-8E15-557CA6C72D6E}" destId="{3EF91DC5-E415-46E8-A455-A904DCF63914}" srcOrd="1" destOrd="0" parTransId="{A07A683B-9497-47DC-B263-4246CF4C3E82}" sibTransId="{D6294B1A-0210-4A8A-8200-4E771BDC6FC2}"/>
    <dgm:cxn modelId="{D4D0A9B8-49C0-4DBF-8E57-841116FF342C}" srcId="{F497F92C-0A77-4E72-8E15-557CA6C72D6E}" destId="{D88C007D-83D1-42C5-8252-7EC095217B56}" srcOrd="3" destOrd="0" parTransId="{2DE63E13-8ADC-4920-A965-83EE1F534315}" sibTransId="{0322E0B9-172D-4A98-93C8-E497F89FD1D6}"/>
    <dgm:cxn modelId="{73F917D4-DB18-4BF9-AB49-E03AD4C7E164}" type="presOf" srcId="{8504C003-CECE-46FF-A1C9-C78E03BFE9D0}" destId="{2FBBC559-EFAA-4F27-B0E6-2B3F934E237A}" srcOrd="0" destOrd="0" presId="urn:microsoft.com/office/officeart/2008/layout/LinedList"/>
    <dgm:cxn modelId="{A8AE1FD7-8685-4179-9CCB-50A21DB61635}" type="presOf" srcId="{E67434E9-AFAF-411D-80DC-63A686A5B436}" destId="{39F3979A-BDC1-483D-865F-D830846B7D63}" srcOrd="0" destOrd="0" presId="urn:microsoft.com/office/officeart/2008/layout/LinedList"/>
    <dgm:cxn modelId="{AA6C82F2-23D4-40A4-BAA9-65D0E242DBCC}" type="presOf" srcId="{E350EA73-2E64-4018-835A-F7C3A41B9434}" destId="{B513AE90-C8C2-441E-ABF7-00440CEDC852}" srcOrd="0" destOrd="0" presId="urn:microsoft.com/office/officeart/2008/layout/LinedList"/>
    <dgm:cxn modelId="{966DC2C5-03F8-4C8C-9C99-C7CB24D8525C}" type="presParOf" srcId="{5FBAF9DB-A1B0-470C-9BEE-F12A452E267A}" destId="{387BFA0E-7FDE-409C-9D20-0D35B993D920}" srcOrd="0" destOrd="0" presId="urn:microsoft.com/office/officeart/2008/layout/LinedList"/>
    <dgm:cxn modelId="{2041F9D8-9962-4CA9-9CEB-075E8624F65B}" type="presParOf" srcId="{5FBAF9DB-A1B0-470C-9BEE-F12A452E267A}" destId="{B54962B1-4757-4959-B9E5-FA57775C1324}" srcOrd="1" destOrd="0" presId="urn:microsoft.com/office/officeart/2008/layout/LinedList"/>
    <dgm:cxn modelId="{3F326FAD-C4BC-46FB-8874-71DC3BCE960F}" type="presParOf" srcId="{B54962B1-4757-4959-B9E5-FA57775C1324}" destId="{455B1F9C-F64B-4A0B-BAB7-91835D1E1EE2}" srcOrd="0" destOrd="0" presId="urn:microsoft.com/office/officeart/2008/layout/LinedList"/>
    <dgm:cxn modelId="{3CE04796-F0D7-4101-A106-CC263728285F}" type="presParOf" srcId="{B54962B1-4757-4959-B9E5-FA57775C1324}" destId="{D44455FB-7660-435C-A605-77D77EBB6878}" srcOrd="1" destOrd="0" presId="urn:microsoft.com/office/officeart/2008/layout/LinedList"/>
    <dgm:cxn modelId="{CEFF74AB-47C7-4730-BA1B-2C022374E016}" type="presParOf" srcId="{5FBAF9DB-A1B0-470C-9BEE-F12A452E267A}" destId="{F3C7CA8C-744D-42F8-9565-FC4C7C785FD9}" srcOrd="2" destOrd="0" presId="urn:microsoft.com/office/officeart/2008/layout/LinedList"/>
    <dgm:cxn modelId="{ED5906ED-19AF-4324-8C19-738903A3B8A1}" type="presParOf" srcId="{5FBAF9DB-A1B0-470C-9BEE-F12A452E267A}" destId="{5A9DC6BE-0257-4D52-9F40-CD34B24854BC}" srcOrd="3" destOrd="0" presId="urn:microsoft.com/office/officeart/2008/layout/LinedList"/>
    <dgm:cxn modelId="{563D0ABA-BD3E-465A-BA03-E312917FF5B2}" type="presParOf" srcId="{5A9DC6BE-0257-4D52-9F40-CD34B24854BC}" destId="{B7341F30-2F2A-490B-8E8C-64AABF676307}" srcOrd="0" destOrd="0" presId="urn:microsoft.com/office/officeart/2008/layout/LinedList"/>
    <dgm:cxn modelId="{D1DD5671-E847-4B7D-A299-CD8256634398}" type="presParOf" srcId="{5A9DC6BE-0257-4D52-9F40-CD34B24854BC}" destId="{C524FF79-0293-4E16-AED3-7999C59E34A4}" srcOrd="1" destOrd="0" presId="urn:microsoft.com/office/officeart/2008/layout/LinedList"/>
    <dgm:cxn modelId="{185F564B-C4D4-45E1-BCAA-36280EAF610A}" type="presParOf" srcId="{5FBAF9DB-A1B0-470C-9BEE-F12A452E267A}" destId="{6B36D8E3-6197-4D5F-8D5F-C0548C0B89F9}" srcOrd="4" destOrd="0" presId="urn:microsoft.com/office/officeart/2008/layout/LinedList"/>
    <dgm:cxn modelId="{8D5E6066-B549-4D28-92F3-26BF30B846AC}" type="presParOf" srcId="{5FBAF9DB-A1B0-470C-9BEE-F12A452E267A}" destId="{6522EF72-351E-4A6E-BC0B-84EC35B690A6}" srcOrd="5" destOrd="0" presId="urn:microsoft.com/office/officeart/2008/layout/LinedList"/>
    <dgm:cxn modelId="{F4D568AF-91AC-4385-B7CE-9D0FBD3F7986}" type="presParOf" srcId="{6522EF72-351E-4A6E-BC0B-84EC35B690A6}" destId="{B513AE90-C8C2-441E-ABF7-00440CEDC852}" srcOrd="0" destOrd="0" presId="urn:microsoft.com/office/officeart/2008/layout/LinedList"/>
    <dgm:cxn modelId="{9380E4B4-9243-41B7-A656-A56ADB2E0321}" type="presParOf" srcId="{6522EF72-351E-4A6E-BC0B-84EC35B690A6}" destId="{78D8D9AD-3E5B-45BD-869E-DF0299FA9594}" srcOrd="1" destOrd="0" presId="urn:microsoft.com/office/officeart/2008/layout/LinedList"/>
    <dgm:cxn modelId="{0B7D4CF7-ADB6-45E2-9742-F985FC6A3DD8}" type="presParOf" srcId="{5FBAF9DB-A1B0-470C-9BEE-F12A452E267A}" destId="{EAB8D582-B599-43EB-8697-08D2105F43E3}" srcOrd="6" destOrd="0" presId="urn:microsoft.com/office/officeart/2008/layout/LinedList"/>
    <dgm:cxn modelId="{9E51EF4D-C794-400F-91EF-A683B681D023}" type="presParOf" srcId="{5FBAF9DB-A1B0-470C-9BEE-F12A452E267A}" destId="{92B7D5F1-3D28-4D07-A9E3-188F78DEE544}" srcOrd="7" destOrd="0" presId="urn:microsoft.com/office/officeart/2008/layout/LinedList"/>
    <dgm:cxn modelId="{D2A85F66-F463-4370-9445-2D931AE5865B}" type="presParOf" srcId="{92B7D5F1-3D28-4D07-A9E3-188F78DEE544}" destId="{BE3839EC-7B6D-4ADA-919C-603F1721C5D3}" srcOrd="0" destOrd="0" presId="urn:microsoft.com/office/officeart/2008/layout/LinedList"/>
    <dgm:cxn modelId="{2950E4ED-9E7D-4A8F-949C-1A3FF68FA439}" type="presParOf" srcId="{92B7D5F1-3D28-4D07-A9E3-188F78DEE544}" destId="{84A20468-DB0F-4269-B2C3-D2ADCB503F57}" srcOrd="1" destOrd="0" presId="urn:microsoft.com/office/officeart/2008/layout/LinedList"/>
    <dgm:cxn modelId="{307B2715-15DF-4AEE-B811-F6029B13AA05}" type="presParOf" srcId="{5FBAF9DB-A1B0-470C-9BEE-F12A452E267A}" destId="{CF0C03CA-1996-42B7-A01F-955BADD9568B}" srcOrd="8" destOrd="0" presId="urn:microsoft.com/office/officeart/2008/layout/LinedList"/>
    <dgm:cxn modelId="{1BE89F14-C22B-4580-BFA7-9FEE545395A3}" type="presParOf" srcId="{5FBAF9DB-A1B0-470C-9BEE-F12A452E267A}" destId="{796F83DD-22D1-455A-892A-81B413887E0E}" srcOrd="9" destOrd="0" presId="urn:microsoft.com/office/officeart/2008/layout/LinedList"/>
    <dgm:cxn modelId="{48210B90-3873-4B65-8B70-96E9AB741C32}" type="presParOf" srcId="{796F83DD-22D1-455A-892A-81B413887E0E}" destId="{39F3979A-BDC1-483D-865F-D830846B7D63}" srcOrd="0" destOrd="0" presId="urn:microsoft.com/office/officeart/2008/layout/LinedList"/>
    <dgm:cxn modelId="{39407800-5909-4EF8-BFEC-B905338C31CA}" type="presParOf" srcId="{796F83DD-22D1-455A-892A-81B413887E0E}" destId="{0CAE0FC0-AFBA-43AE-B6A3-56CFE4782390}" srcOrd="1" destOrd="0" presId="urn:microsoft.com/office/officeart/2008/layout/LinedList"/>
    <dgm:cxn modelId="{4DD171AE-97AB-403F-8D34-A0352901B701}" type="presParOf" srcId="{5FBAF9DB-A1B0-470C-9BEE-F12A452E267A}" destId="{08933448-FB5C-4D0D-BFCF-59DEAAC92F75}" srcOrd="10" destOrd="0" presId="urn:microsoft.com/office/officeart/2008/layout/LinedList"/>
    <dgm:cxn modelId="{B7FC296A-A7D5-4223-8F57-EDA06DE88B49}" type="presParOf" srcId="{5FBAF9DB-A1B0-470C-9BEE-F12A452E267A}" destId="{CC683128-5E5C-47B6-A92C-B64C2598CB33}" srcOrd="11" destOrd="0" presId="urn:microsoft.com/office/officeart/2008/layout/LinedList"/>
    <dgm:cxn modelId="{6262102D-317F-45F5-A777-A52D5B38B80D}" type="presParOf" srcId="{CC683128-5E5C-47B6-A92C-B64C2598CB33}" destId="{2FBBC559-EFAA-4F27-B0E6-2B3F934E237A}" srcOrd="0" destOrd="0" presId="urn:microsoft.com/office/officeart/2008/layout/LinedList"/>
    <dgm:cxn modelId="{1BD3B343-8AD7-451D-8E5B-D6F589BC50CA}" type="presParOf" srcId="{CC683128-5E5C-47B6-A92C-B64C2598CB33}" destId="{9BCC9496-2374-4E44-BFD9-8C87C2093E3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79E73-D49D-4980-B332-CD81599416C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5B9362C-17B2-48E2-A83E-6BCBA16117E7}">
      <dgm:prSet phldrT="[Text]" custT="1"/>
      <dgm:spPr/>
      <dgm:t>
        <a:bodyPr/>
        <a:lstStyle/>
        <a:p>
          <a:r>
            <a:rPr lang="en-US" sz="1400" b="1" i="0"/>
            <a:t>Create a consumption-based Azure Logic App</a:t>
          </a:r>
          <a:endParaRPr lang="en-US" sz="1400"/>
        </a:p>
      </dgm:t>
    </dgm:pt>
    <dgm:pt modelId="{83D7DE7A-4CF5-468C-84F4-DD15DDD5751B}" type="parTrans" cxnId="{02ABE6DC-E882-4B43-A421-1DF2440BAAFA}">
      <dgm:prSet/>
      <dgm:spPr/>
      <dgm:t>
        <a:bodyPr/>
        <a:lstStyle/>
        <a:p>
          <a:endParaRPr lang="en-US" sz="1600"/>
        </a:p>
      </dgm:t>
    </dgm:pt>
    <dgm:pt modelId="{FF1D0149-3623-45D4-874F-D85858F2CD0F}" type="sibTrans" cxnId="{02ABE6DC-E882-4B43-A421-1DF2440BAAFA}">
      <dgm:prSet/>
      <dgm:spPr/>
      <dgm:t>
        <a:bodyPr/>
        <a:lstStyle/>
        <a:p>
          <a:endParaRPr lang="en-US" sz="1600"/>
        </a:p>
      </dgm:t>
    </dgm:pt>
    <dgm:pt modelId="{191540CF-104E-4E3C-BE86-66540BCB6FB0}">
      <dgm:prSet phldrT="[Text]" custT="1"/>
      <dgm:spPr/>
      <dgm:t>
        <a:bodyPr/>
        <a:lstStyle/>
        <a:p>
          <a:r>
            <a:rPr lang="en-US" sz="1400" b="1" i="0"/>
            <a:t>Configure the Azure Logic App so its compatible with Lifecycle workflows</a:t>
          </a:r>
          <a:endParaRPr lang="en-US" sz="1400"/>
        </a:p>
      </dgm:t>
    </dgm:pt>
    <dgm:pt modelId="{DBA43FFD-CB0E-4CC6-A5FB-1AFAC574BB33}" type="parTrans" cxnId="{D25E0C60-17E5-4828-92E9-C55C06F54C14}">
      <dgm:prSet/>
      <dgm:spPr/>
      <dgm:t>
        <a:bodyPr/>
        <a:lstStyle/>
        <a:p>
          <a:endParaRPr lang="en-US" sz="1600"/>
        </a:p>
      </dgm:t>
    </dgm:pt>
    <dgm:pt modelId="{F01D7587-5064-4C6D-899A-9D20E76D78FE}" type="sibTrans" cxnId="{D25E0C60-17E5-4828-92E9-C55C06F54C14}">
      <dgm:prSet/>
      <dgm:spPr/>
      <dgm:t>
        <a:bodyPr/>
        <a:lstStyle/>
        <a:p>
          <a:endParaRPr lang="en-US" sz="1600"/>
        </a:p>
      </dgm:t>
    </dgm:pt>
    <dgm:pt modelId="{D5271551-49F9-423D-AFB3-30226952C6E9}">
      <dgm:prSet phldrT="[Text]" custT="1"/>
      <dgm:spPr/>
      <dgm:t>
        <a:bodyPr/>
        <a:lstStyle/>
        <a:p>
          <a:r>
            <a:rPr lang="en-US" sz="1400" b="1" i="0"/>
            <a:t>Build your custom business logic within your Azure Logic App</a:t>
          </a:r>
          <a:endParaRPr lang="en-US" sz="1400"/>
        </a:p>
      </dgm:t>
    </dgm:pt>
    <dgm:pt modelId="{264832CA-F58F-416F-A44F-1F9A6103EF62}" type="parTrans" cxnId="{89FED896-8BF8-4C6D-84A4-4C616876A6C1}">
      <dgm:prSet/>
      <dgm:spPr/>
      <dgm:t>
        <a:bodyPr/>
        <a:lstStyle/>
        <a:p>
          <a:endParaRPr lang="en-US" sz="1600"/>
        </a:p>
      </dgm:t>
    </dgm:pt>
    <dgm:pt modelId="{4377643D-B646-45E6-B729-0E89763932A4}" type="sibTrans" cxnId="{89FED896-8BF8-4C6D-84A4-4C616876A6C1}">
      <dgm:prSet/>
      <dgm:spPr/>
      <dgm:t>
        <a:bodyPr/>
        <a:lstStyle/>
        <a:p>
          <a:endParaRPr lang="en-US" sz="1600"/>
        </a:p>
      </dgm:t>
    </dgm:pt>
    <dgm:pt modelId="{0A916C8B-963B-43DE-BFFB-D81520C847BA}">
      <dgm:prSet phldrT="[Text]" custT="1"/>
      <dgm:spPr/>
      <dgm:t>
        <a:bodyPr/>
        <a:lstStyle/>
        <a:p>
          <a:r>
            <a:rPr lang="en-US" sz="1400" b="1" i="0"/>
            <a:t>Create a lifecycle workflow </a:t>
          </a:r>
          <a:r>
            <a:rPr lang="en-US" sz="1400" b="1" i="0" err="1"/>
            <a:t>customTaskExtension</a:t>
          </a:r>
          <a:r>
            <a:rPr lang="en-US" sz="1400" b="1" i="0"/>
            <a:t> which holds necessary information about the Azure Logic App</a:t>
          </a:r>
          <a:endParaRPr lang="en-US" sz="1400"/>
        </a:p>
      </dgm:t>
    </dgm:pt>
    <dgm:pt modelId="{BF3DA43B-EAB4-42CB-99AA-48AA718FF0A8}" type="parTrans" cxnId="{CE0DFF73-B944-4DEE-A623-B3D3190143D1}">
      <dgm:prSet/>
      <dgm:spPr/>
      <dgm:t>
        <a:bodyPr/>
        <a:lstStyle/>
        <a:p>
          <a:endParaRPr lang="en-US" sz="1600"/>
        </a:p>
      </dgm:t>
    </dgm:pt>
    <dgm:pt modelId="{699047B6-1952-4AD0-9588-1A2BD58685B8}" type="sibTrans" cxnId="{CE0DFF73-B944-4DEE-A623-B3D3190143D1}">
      <dgm:prSet/>
      <dgm:spPr/>
      <dgm:t>
        <a:bodyPr/>
        <a:lstStyle/>
        <a:p>
          <a:endParaRPr lang="en-US" sz="1600"/>
        </a:p>
      </dgm:t>
    </dgm:pt>
    <dgm:pt modelId="{455D3AEE-1A1A-4DC5-9FAB-8D6BF5716A8E}">
      <dgm:prSet phldrT="[Text]" custT="1"/>
      <dgm:spPr/>
      <dgm:t>
        <a:bodyPr/>
        <a:lstStyle/>
        <a:p>
          <a:r>
            <a:rPr lang="en-US" sz="1400" b="1" i="0"/>
            <a:t>Update or create a Lifecycle workflow with the “Run a custom task extension” task, referencing your created customTaskExtension</a:t>
          </a:r>
          <a:endParaRPr lang="en-US" sz="1400"/>
        </a:p>
      </dgm:t>
    </dgm:pt>
    <dgm:pt modelId="{88F14E17-0123-4320-96A3-BF13F069C58C}" type="parTrans" cxnId="{F77D56A3-78A4-43BF-B3B9-43D0FA7AE24A}">
      <dgm:prSet/>
      <dgm:spPr/>
      <dgm:t>
        <a:bodyPr/>
        <a:lstStyle/>
        <a:p>
          <a:endParaRPr lang="en-US" sz="1600"/>
        </a:p>
      </dgm:t>
    </dgm:pt>
    <dgm:pt modelId="{AFFA70F3-D34B-4A78-B611-C292B1299198}" type="sibTrans" cxnId="{F77D56A3-78A4-43BF-B3B9-43D0FA7AE24A}">
      <dgm:prSet/>
      <dgm:spPr/>
      <dgm:t>
        <a:bodyPr/>
        <a:lstStyle/>
        <a:p>
          <a:endParaRPr lang="en-US" sz="1600"/>
        </a:p>
      </dgm:t>
    </dgm:pt>
    <dgm:pt modelId="{25A8018F-169C-4E28-8EF4-C94A667EFEBD}" type="pres">
      <dgm:prSet presAssocID="{3A179E73-D49D-4980-B332-CD81599416CD}" presName="Name0" presStyleCnt="0">
        <dgm:presLayoutVars>
          <dgm:chMax val="7"/>
          <dgm:chPref val="7"/>
          <dgm:dir/>
        </dgm:presLayoutVars>
      </dgm:prSet>
      <dgm:spPr/>
    </dgm:pt>
    <dgm:pt modelId="{BE842E26-1C0A-4F45-9BF5-D0CE96FA96B8}" type="pres">
      <dgm:prSet presAssocID="{3A179E73-D49D-4980-B332-CD81599416CD}" presName="Name1" presStyleCnt="0"/>
      <dgm:spPr/>
    </dgm:pt>
    <dgm:pt modelId="{04184C23-0A58-4827-A58B-51F2EFDB7F6F}" type="pres">
      <dgm:prSet presAssocID="{3A179E73-D49D-4980-B332-CD81599416CD}" presName="cycle" presStyleCnt="0"/>
      <dgm:spPr/>
    </dgm:pt>
    <dgm:pt modelId="{1031592B-4C2F-4AD9-944A-60A68E648DFA}" type="pres">
      <dgm:prSet presAssocID="{3A179E73-D49D-4980-B332-CD81599416CD}" presName="srcNode" presStyleLbl="node1" presStyleIdx="0" presStyleCnt="5"/>
      <dgm:spPr/>
    </dgm:pt>
    <dgm:pt modelId="{3C9781B7-B949-47C5-84ED-44D066FD8AC1}" type="pres">
      <dgm:prSet presAssocID="{3A179E73-D49D-4980-B332-CD81599416CD}" presName="conn" presStyleLbl="parChTrans1D2" presStyleIdx="0" presStyleCnt="1"/>
      <dgm:spPr/>
    </dgm:pt>
    <dgm:pt modelId="{84A1AF05-8E90-41D3-B383-B7191141389B}" type="pres">
      <dgm:prSet presAssocID="{3A179E73-D49D-4980-B332-CD81599416CD}" presName="extraNode" presStyleLbl="node1" presStyleIdx="0" presStyleCnt="5"/>
      <dgm:spPr/>
    </dgm:pt>
    <dgm:pt modelId="{AED13A64-11E4-4A3D-BF27-9C9B15F18B0D}" type="pres">
      <dgm:prSet presAssocID="{3A179E73-D49D-4980-B332-CD81599416CD}" presName="dstNode" presStyleLbl="node1" presStyleIdx="0" presStyleCnt="5"/>
      <dgm:spPr/>
    </dgm:pt>
    <dgm:pt modelId="{C3D82AC7-5C51-41B8-8A6C-666B97C85332}" type="pres">
      <dgm:prSet presAssocID="{45B9362C-17B2-48E2-A83E-6BCBA16117E7}" presName="text_1" presStyleLbl="node1" presStyleIdx="0" presStyleCnt="5">
        <dgm:presLayoutVars>
          <dgm:bulletEnabled val="1"/>
        </dgm:presLayoutVars>
      </dgm:prSet>
      <dgm:spPr/>
    </dgm:pt>
    <dgm:pt modelId="{FCE043BD-677A-44FD-AB6F-AF62BE5A02AB}" type="pres">
      <dgm:prSet presAssocID="{45B9362C-17B2-48E2-A83E-6BCBA16117E7}" presName="accent_1" presStyleCnt="0"/>
      <dgm:spPr/>
    </dgm:pt>
    <dgm:pt modelId="{F0E81378-327D-4C84-B40D-D18B6FCC0C1D}" type="pres">
      <dgm:prSet presAssocID="{45B9362C-17B2-48E2-A83E-6BCBA16117E7}" presName="accentRepeatNode" presStyleLbl="solidFgAcc1" presStyleIdx="0" presStyleCnt="5"/>
      <dgm:spPr/>
    </dgm:pt>
    <dgm:pt modelId="{2E412C29-8A41-45DE-B4B8-06F4F6939DBF}" type="pres">
      <dgm:prSet presAssocID="{191540CF-104E-4E3C-BE86-66540BCB6FB0}" presName="text_2" presStyleLbl="node1" presStyleIdx="1" presStyleCnt="5">
        <dgm:presLayoutVars>
          <dgm:bulletEnabled val="1"/>
        </dgm:presLayoutVars>
      </dgm:prSet>
      <dgm:spPr/>
    </dgm:pt>
    <dgm:pt modelId="{26A10949-D8FC-466A-8161-8F63009607C7}" type="pres">
      <dgm:prSet presAssocID="{191540CF-104E-4E3C-BE86-66540BCB6FB0}" presName="accent_2" presStyleCnt="0"/>
      <dgm:spPr/>
    </dgm:pt>
    <dgm:pt modelId="{17DAB105-AFBB-4675-B28C-086DD16087AC}" type="pres">
      <dgm:prSet presAssocID="{191540CF-104E-4E3C-BE86-66540BCB6FB0}" presName="accentRepeatNode" presStyleLbl="solidFgAcc1" presStyleIdx="1" presStyleCnt="5"/>
      <dgm:spPr/>
    </dgm:pt>
    <dgm:pt modelId="{0D340D7F-0BA0-4A0C-B886-021F7CA77B18}" type="pres">
      <dgm:prSet presAssocID="{D5271551-49F9-423D-AFB3-30226952C6E9}" presName="text_3" presStyleLbl="node1" presStyleIdx="2" presStyleCnt="5">
        <dgm:presLayoutVars>
          <dgm:bulletEnabled val="1"/>
        </dgm:presLayoutVars>
      </dgm:prSet>
      <dgm:spPr/>
    </dgm:pt>
    <dgm:pt modelId="{0B9B9604-412B-44E9-87A4-D88BDCF13EB7}" type="pres">
      <dgm:prSet presAssocID="{D5271551-49F9-423D-AFB3-30226952C6E9}" presName="accent_3" presStyleCnt="0"/>
      <dgm:spPr/>
    </dgm:pt>
    <dgm:pt modelId="{9FEDDF77-374A-4CD0-93A6-9A1545BD1A6A}" type="pres">
      <dgm:prSet presAssocID="{D5271551-49F9-423D-AFB3-30226952C6E9}" presName="accentRepeatNode" presStyleLbl="solidFgAcc1" presStyleIdx="2" presStyleCnt="5"/>
      <dgm:spPr/>
    </dgm:pt>
    <dgm:pt modelId="{5BBD53C6-34F6-413F-B511-40096C09A27B}" type="pres">
      <dgm:prSet presAssocID="{0A916C8B-963B-43DE-BFFB-D81520C847BA}" presName="text_4" presStyleLbl="node1" presStyleIdx="3" presStyleCnt="5">
        <dgm:presLayoutVars>
          <dgm:bulletEnabled val="1"/>
        </dgm:presLayoutVars>
      </dgm:prSet>
      <dgm:spPr/>
    </dgm:pt>
    <dgm:pt modelId="{E7AEE523-C806-4361-A7A9-1F67E616B1DE}" type="pres">
      <dgm:prSet presAssocID="{0A916C8B-963B-43DE-BFFB-D81520C847BA}" presName="accent_4" presStyleCnt="0"/>
      <dgm:spPr/>
    </dgm:pt>
    <dgm:pt modelId="{E252EED6-764D-433F-B57E-384C84463A96}" type="pres">
      <dgm:prSet presAssocID="{0A916C8B-963B-43DE-BFFB-D81520C847BA}" presName="accentRepeatNode" presStyleLbl="solidFgAcc1" presStyleIdx="3" presStyleCnt="5"/>
      <dgm:spPr/>
    </dgm:pt>
    <dgm:pt modelId="{70AFFC8F-D6B9-4D40-9533-FCFA424A7960}" type="pres">
      <dgm:prSet presAssocID="{455D3AEE-1A1A-4DC5-9FAB-8D6BF5716A8E}" presName="text_5" presStyleLbl="node1" presStyleIdx="4" presStyleCnt="5">
        <dgm:presLayoutVars>
          <dgm:bulletEnabled val="1"/>
        </dgm:presLayoutVars>
      </dgm:prSet>
      <dgm:spPr/>
    </dgm:pt>
    <dgm:pt modelId="{6F81BC4E-8778-46C7-9BCE-BC49C20B2E85}" type="pres">
      <dgm:prSet presAssocID="{455D3AEE-1A1A-4DC5-9FAB-8D6BF5716A8E}" presName="accent_5" presStyleCnt="0"/>
      <dgm:spPr/>
    </dgm:pt>
    <dgm:pt modelId="{996A6B28-65C4-4A26-906F-535CD9C4891D}" type="pres">
      <dgm:prSet presAssocID="{455D3AEE-1A1A-4DC5-9FAB-8D6BF5716A8E}" presName="accentRepeatNode" presStyleLbl="solidFgAcc1" presStyleIdx="4" presStyleCnt="5"/>
      <dgm:spPr/>
    </dgm:pt>
  </dgm:ptLst>
  <dgm:cxnLst>
    <dgm:cxn modelId="{9E08EF0C-FA05-4211-8930-6A1E9BF24B52}" type="presOf" srcId="{FF1D0149-3623-45D4-874F-D85858F2CD0F}" destId="{3C9781B7-B949-47C5-84ED-44D066FD8AC1}" srcOrd="0" destOrd="0" presId="urn:microsoft.com/office/officeart/2008/layout/VerticalCurvedList"/>
    <dgm:cxn modelId="{CE8BA118-1EA8-48D2-B6B3-CFF2844CE765}" type="presOf" srcId="{0A916C8B-963B-43DE-BFFB-D81520C847BA}" destId="{5BBD53C6-34F6-413F-B511-40096C09A27B}" srcOrd="0" destOrd="0" presId="urn:microsoft.com/office/officeart/2008/layout/VerticalCurvedList"/>
    <dgm:cxn modelId="{D25E0C60-17E5-4828-92E9-C55C06F54C14}" srcId="{3A179E73-D49D-4980-B332-CD81599416CD}" destId="{191540CF-104E-4E3C-BE86-66540BCB6FB0}" srcOrd="1" destOrd="0" parTransId="{DBA43FFD-CB0E-4CC6-A5FB-1AFAC574BB33}" sibTransId="{F01D7587-5064-4C6D-899A-9D20E76D78FE}"/>
    <dgm:cxn modelId="{87BA2A4D-34A6-4097-819F-CB3941A61A1F}" type="presOf" srcId="{3A179E73-D49D-4980-B332-CD81599416CD}" destId="{25A8018F-169C-4E28-8EF4-C94A667EFEBD}" srcOrd="0" destOrd="0" presId="urn:microsoft.com/office/officeart/2008/layout/VerticalCurvedList"/>
    <dgm:cxn modelId="{4102134F-C211-46E2-8B2D-DB746A907FBF}" type="presOf" srcId="{191540CF-104E-4E3C-BE86-66540BCB6FB0}" destId="{2E412C29-8A41-45DE-B4B8-06F4F6939DBF}" srcOrd="0" destOrd="0" presId="urn:microsoft.com/office/officeart/2008/layout/VerticalCurvedList"/>
    <dgm:cxn modelId="{CE0DFF73-B944-4DEE-A623-B3D3190143D1}" srcId="{3A179E73-D49D-4980-B332-CD81599416CD}" destId="{0A916C8B-963B-43DE-BFFB-D81520C847BA}" srcOrd="3" destOrd="0" parTransId="{BF3DA43B-EAB4-42CB-99AA-48AA718FF0A8}" sibTransId="{699047B6-1952-4AD0-9588-1A2BD58685B8}"/>
    <dgm:cxn modelId="{01FF1577-D6CF-488E-8949-3342EAECE8CC}" type="presOf" srcId="{455D3AEE-1A1A-4DC5-9FAB-8D6BF5716A8E}" destId="{70AFFC8F-D6B9-4D40-9533-FCFA424A7960}" srcOrd="0" destOrd="0" presId="urn:microsoft.com/office/officeart/2008/layout/VerticalCurvedList"/>
    <dgm:cxn modelId="{22409F77-2B21-460C-BB3A-240A690B5F27}" type="presOf" srcId="{D5271551-49F9-423D-AFB3-30226952C6E9}" destId="{0D340D7F-0BA0-4A0C-B886-021F7CA77B18}" srcOrd="0" destOrd="0" presId="urn:microsoft.com/office/officeart/2008/layout/VerticalCurvedList"/>
    <dgm:cxn modelId="{89FED896-8BF8-4C6D-84A4-4C616876A6C1}" srcId="{3A179E73-D49D-4980-B332-CD81599416CD}" destId="{D5271551-49F9-423D-AFB3-30226952C6E9}" srcOrd="2" destOrd="0" parTransId="{264832CA-F58F-416F-A44F-1F9A6103EF62}" sibTransId="{4377643D-B646-45E6-B729-0E89763932A4}"/>
    <dgm:cxn modelId="{F77D56A3-78A4-43BF-B3B9-43D0FA7AE24A}" srcId="{3A179E73-D49D-4980-B332-CD81599416CD}" destId="{455D3AEE-1A1A-4DC5-9FAB-8D6BF5716A8E}" srcOrd="4" destOrd="0" parTransId="{88F14E17-0123-4320-96A3-BF13F069C58C}" sibTransId="{AFFA70F3-D34B-4A78-B611-C292B1299198}"/>
    <dgm:cxn modelId="{67E742CD-B740-4628-A54A-3EF7E913F9DA}" type="presOf" srcId="{45B9362C-17B2-48E2-A83E-6BCBA16117E7}" destId="{C3D82AC7-5C51-41B8-8A6C-666B97C85332}" srcOrd="0" destOrd="0" presId="urn:microsoft.com/office/officeart/2008/layout/VerticalCurvedList"/>
    <dgm:cxn modelId="{02ABE6DC-E882-4B43-A421-1DF2440BAAFA}" srcId="{3A179E73-D49D-4980-B332-CD81599416CD}" destId="{45B9362C-17B2-48E2-A83E-6BCBA16117E7}" srcOrd="0" destOrd="0" parTransId="{83D7DE7A-4CF5-468C-84F4-DD15DDD5751B}" sibTransId="{FF1D0149-3623-45D4-874F-D85858F2CD0F}"/>
    <dgm:cxn modelId="{09E18156-F168-4233-B918-BB36B884E4A4}" type="presParOf" srcId="{25A8018F-169C-4E28-8EF4-C94A667EFEBD}" destId="{BE842E26-1C0A-4F45-9BF5-D0CE96FA96B8}" srcOrd="0" destOrd="0" presId="urn:microsoft.com/office/officeart/2008/layout/VerticalCurvedList"/>
    <dgm:cxn modelId="{8A02BC9C-D043-4F15-B066-CB6538706FE7}" type="presParOf" srcId="{BE842E26-1C0A-4F45-9BF5-D0CE96FA96B8}" destId="{04184C23-0A58-4827-A58B-51F2EFDB7F6F}" srcOrd="0" destOrd="0" presId="urn:microsoft.com/office/officeart/2008/layout/VerticalCurvedList"/>
    <dgm:cxn modelId="{2F9291AF-9438-4C04-B0C1-822C3D287218}" type="presParOf" srcId="{04184C23-0A58-4827-A58B-51F2EFDB7F6F}" destId="{1031592B-4C2F-4AD9-944A-60A68E648DFA}" srcOrd="0" destOrd="0" presId="urn:microsoft.com/office/officeart/2008/layout/VerticalCurvedList"/>
    <dgm:cxn modelId="{9F3F6565-7F38-47C4-897A-B43269FD3149}" type="presParOf" srcId="{04184C23-0A58-4827-A58B-51F2EFDB7F6F}" destId="{3C9781B7-B949-47C5-84ED-44D066FD8AC1}" srcOrd="1" destOrd="0" presId="urn:microsoft.com/office/officeart/2008/layout/VerticalCurvedList"/>
    <dgm:cxn modelId="{B2D2F494-7EDD-42CF-A4F3-1C6B2B0984D8}" type="presParOf" srcId="{04184C23-0A58-4827-A58B-51F2EFDB7F6F}" destId="{84A1AF05-8E90-41D3-B383-B7191141389B}" srcOrd="2" destOrd="0" presId="urn:microsoft.com/office/officeart/2008/layout/VerticalCurvedList"/>
    <dgm:cxn modelId="{A748C0A8-B6D5-4A3D-B462-EF375738526F}" type="presParOf" srcId="{04184C23-0A58-4827-A58B-51F2EFDB7F6F}" destId="{AED13A64-11E4-4A3D-BF27-9C9B15F18B0D}" srcOrd="3" destOrd="0" presId="urn:microsoft.com/office/officeart/2008/layout/VerticalCurvedList"/>
    <dgm:cxn modelId="{DE1D8D8E-357D-4FCE-86D8-95E0A42525EC}" type="presParOf" srcId="{BE842E26-1C0A-4F45-9BF5-D0CE96FA96B8}" destId="{C3D82AC7-5C51-41B8-8A6C-666B97C85332}" srcOrd="1" destOrd="0" presId="urn:microsoft.com/office/officeart/2008/layout/VerticalCurvedList"/>
    <dgm:cxn modelId="{F00D30CC-AA9A-4A23-AE4C-D60C376AD101}" type="presParOf" srcId="{BE842E26-1C0A-4F45-9BF5-D0CE96FA96B8}" destId="{FCE043BD-677A-44FD-AB6F-AF62BE5A02AB}" srcOrd="2" destOrd="0" presId="urn:microsoft.com/office/officeart/2008/layout/VerticalCurvedList"/>
    <dgm:cxn modelId="{3416D0BB-2F2C-4021-A7FB-4B4F4ADC9FCC}" type="presParOf" srcId="{FCE043BD-677A-44FD-AB6F-AF62BE5A02AB}" destId="{F0E81378-327D-4C84-B40D-D18B6FCC0C1D}" srcOrd="0" destOrd="0" presId="urn:microsoft.com/office/officeart/2008/layout/VerticalCurvedList"/>
    <dgm:cxn modelId="{FAAAE0A1-5DB6-47FE-9C5E-BF1D12C2E63F}" type="presParOf" srcId="{BE842E26-1C0A-4F45-9BF5-D0CE96FA96B8}" destId="{2E412C29-8A41-45DE-B4B8-06F4F6939DBF}" srcOrd="3" destOrd="0" presId="urn:microsoft.com/office/officeart/2008/layout/VerticalCurvedList"/>
    <dgm:cxn modelId="{9BB7A528-9A31-4A8D-A39F-4C168B7784C9}" type="presParOf" srcId="{BE842E26-1C0A-4F45-9BF5-D0CE96FA96B8}" destId="{26A10949-D8FC-466A-8161-8F63009607C7}" srcOrd="4" destOrd="0" presId="urn:microsoft.com/office/officeart/2008/layout/VerticalCurvedList"/>
    <dgm:cxn modelId="{EE924E47-7362-42DD-8E60-7F27AFB24462}" type="presParOf" srcId="{26A10949-D8FC-466A-8161-8F63009607C7}" destId="{17DAB105-AFBB-4675-B28C-086DD16087AC}" srcOrd="0" destOrd="0" presId="urn:microsoft.com/office/officeart/2008/layout/VerticalCurvedList"/>
    <dgm:cxn modelId="{CFE730BC-9B11-45CA-9A53-5D7C17D34865}" type="presParOf" srcId="{BE842E26-1C0A-4F45-9BF5-D0CE96FA96B8}" destId="{0D340D7F-0BA0-4A0C-B886-021F7CA77B18}" srcOrd="5" destOrd="0" presId="urn:microsoft.com/office/officeart/2008/layout/VerticalCurvedList"/>
    <dgm:cxn modelId="{3ECDB77A-5294-41E3-8EF2-F2F80BCB0988}" type="presParOf" srcId="{BE842E26-1C0A-4F45-9BF5-D0CE96FA96B8}" destId="{0B9B9604-412B-44E9-87A4-D88BDCF13EB7}" srcOrd="6" destOrd="0" presId="urn:microsoft.com/office/officeart/2008/layout/VerticalCurvedList"/>
    <dgm:cxn modelId="{2A8B1D05-5050-439B-8738-374B6A741917}" type="presParOf" srcId="{0B9B9604-412B-44E9-87A4-D88BDCF13EB7}" destId="{9FEDDF77-374A-4CD0-93A6-9A1545BD1A6A}" srcOrd="0" destOrd="0" presId="urn:microsoft.com/office/officeart/2008/layout/VerticalCurvedList"/>
    <dgm:cxn modelId="{1ECE803C-30E8-4C4C-8A34-B6B5020848D8}" type="presParOf" srcId="{BE842E26-1C0A-4F45-9BF5-D0CE96FA96B8}" destId="{5BBD53C6-34F6-413F-B511-40096C09A27B}" srcOrd="7" destOrd="0" presId="urn:microsoft.com/office/officeart/2008/layout/VerticalCurvedList"/>
    <dgm:cxn modelId="{43D550BF-396C-403B-8000-D8DB5ED2D7F8}" type="presParOf" srcId="{BE842E26-1C0A-4F45-9BF5-D0CE96FA96B8}" destId="{E7AEE523-C806-4361-A7A9-1F67E616B1DE}" srcOrd="8" destOrd="0" presId="urn:microsoft.com/office/officeart/2008/layout/VerticalCurvedList"/>
    <dgm:cxn modelId="{7D622591-52F4-4A49-B64C-9A9F848976C6}" type="presParOf" srcId="{E7AEE523-C806-4361-A7A9-1F67E616B1DE}" destId="{E252EED6-764D-433F-B57E-384C84463A96}" srcOrd="0" destOrd="0" presId="urn:microsoft.com/office/officeart/2008/layout/VerticalCurvedList"/>
    <dgm:cxn modelId="{3594BC77-D55E-4E2F-9AA0-6EC7495EF214}" type="presParOf" srcId="{BE842E26-1C0A-4F45-9BF5-D0CE96FA96B8}" destId="{70AFFC8F-D6B9-4D40-9533-FCFA424A7960}" srcOrd="9" destOrd="0" presId="urn:microsoft.com/office/officeart/2008/layout/VerticalCurvedList"/>
    <dgm:cxn modelId="{66B7EF2B-F6DB-4D0E-AB93-C535B31FED75}" type="presParOf" srcId="{BE842E26-1C0A-4F45-9BF5-D0CE96FA96B8}" destId="{6F81BC4E-8778-46C7-9BCE-BC49C20B2E85}" srcOrd="10" destOrd="0" presId="urn:microsoft.com/office/officeart/2008/layout/VerticalCurvedList"/>
    <dgm:cxn modelId="{DAAE0100-24FE-447A-AE26-1B79F4ADE825}" type="presParOf" srcId="{6F81BC4E-8778-46C7-9BCE-BC49C20B2E85}" destId="{996A6B28-65C4-4A26-906F-535CD9C489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36B1A-8111-4A80-8568-87EFA6A42BD8}">
      <dsp:nvSpPr>
        <dsp:cNvPr id="0" name=""/>
        <dsp:cNvSpPr/>
      </dsp:nvSpPr>
      <dsp:spPr>
        <a:xfrm>
          <a:off x="2272486" y="0"/>
          <a:ext cx="2272486" cy="1555207"/>
        </a:xfrm>
        <a:prstGeom prst="trapezoid">
          <a:avLst>
            <a:gd name="adj" fmla="val 73061"/>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Advanced customizations</a:t>
          </a:r>
        </a:p>
      </dsp:txBody>
      <dsp:txXfrm>
        <a:off x="2272486" y="0"/>
        <a:ext cx="2272486" cy="1555207"/>
      </dsp:txXfrm>
    </dsp:sp>
    <dsp:sp modelId="{511E85DA-4FAF-45B2-8F01-6F09D8216C2C}">
      <dsp:nvSpPr>
        <dsp:cNvPr id="0" name=""/>
        <dsp:cNvSpPr/>
      </dsp:nvSpPr>
      <dsp:spPr>
        <a:xfrm>
          <a:off x="1136243" y="1555207"/>
          <a:ext cx="4544972" cy="1555207"/>
        </a:xfrm>
        <a:prstGeom prst="trapezoid">
          <a:avLst>
            <a:gd name="adj" fmla="val 73061"/>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Customization</a:t>
          </a:r>
        </a:p>
      </dsp:txBody>
      <dsp:txXfrm>
        <a:off x="1931613" y="1555207"/>
        <a:ext cx="2954231" cy="1555207"/>
      </dsp:txXfrm>
    </dsp:sp>
    <dsp:sp modelId="{765B899A-2433-4C44-902C-A7ED3123D41E}">
      <dsp:nvSpPr>
        <dsp:cNvPr id="0" name=""/>
        <dsp:cNvSpPr/>
      </dsp:nvSpPr>
      <dsp:spPr>
        <a:xfrm>
          <a:off x="0" y="3110414"/>
          <a:ext cx="6817458" cy="1555207"/>
        </a:xfrm>
        <a:prstGeom prst="trapezoid">
          <a:avLst>
            <a:gd name="adj" fmla="val 73061"/>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Core capabilities</a:t>
          </a:r>
        </a:p>
      </dsp:txBody>
      <dsp:txXfrm>
        <a:off x="1193055" y="3110414"/>
        <a:ext cx="4431347" cy="1555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FA0E-7FDE-409C-9D20-0D35B993D920}">
      <dsp:nvSpPr>
        <dsp:cNvPr id="0" name=""/>
        <dsp:cNvSpPr/>
      </dsp:nvSpPr>
      <dsp:spPr>
        <a:xfrm>
          <a:off x="0" y="2360"/>
          <a:ext cx="5219700"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B1F9C-F64B-4A0B-BAB7-91835D1E1EE2}">
      <dsp:nvSpPr>
        <dsp:cNvPr id="0" name=""/>
        <dsp:cNvSpPr/>
      </dsp:nvSpPr>
      <dsp:spPr>
        <a:xfrm>
          <a:off x="0" y="2360"/>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Provisioning app in Microsoft Entra ID that uses a valid OAuth token</a:t>
          </a:r>
          <a:endParaRPr lang="en-US" sz="2100" kern="1200"/>
        </a:p>
      </dsp:txBody>
      <dsp:txXfrm>
        <a:off x="0" y="2360"/>
        <a:ext cx="5219700" cy="804869"/>
      </dsp:txXfrm>
    </dsp:sp>
    <dsp:sp modelId="{F3C7CA8C-744D-42F8-9565-FC4C7C785FD9}">
      <dsp:nvSpPr>
        <dsp:cNvPr id="0" name=""/>
        <dsp:cNvSpPr/>
      </dsp:nvSpPr>
      <dsp:spPr>
        <a:xfrm>
          <a:off x="0" y="807229"/>
          <a:ext cx="5219700" cy="0"/>
        </a:xfrm>
        <a:prstGeom prst="line">
          <a:avLst/>
        </a:prstGeom>
        <a:solidFill>
          <a:schemeClr val="accent3">
            <a:hueOff val="-1440000"/>
            <a:satOff val="-15430"/>
            <a:lumOff val="3530"/>
            <a:alphaOff val="0"/>
          </a:schemeClr>
        </a:solidFill>
        <a:ln w="10795" cap="flat" cmpd="sng" algn="ctr">
          <a:solidFill>
            <a:schemeClr val="accent3">
              <a:hueOff val="-1440000"/>
              <a:satOff val="-15430"/>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41F30-2F2A-490B-8E8C-64AABF676307}">
      <dsp:nvSpPr>
        <dsp:cNvPr id="0" name=""/>
        <dsp:cNvSpPr/>
      </dsp:nvSpPr>
      <dsp:spPr>
        <a:xfrm>
          <a:off x="0" y="80722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 control through permissions consent</a:t>
          </a:r>
          <a:endParaRPr lang="en-US" sz="2100" kern="1200"/>
        </a:p>
      </dsp:txBody>
      <dsp:txXfrm>
        <a:off x="0" y="807229"/>
        <a:ext cx="5219700" cy="804869"/>
      </dsp:txXfrm>
    </dsp:sp>
    <dsp:sp modelId="{6B36D8E3-6197-4D5F-8D5F-C0548C0B89F9}">
      <dsp:nvSpPr>
        <dsp:cNvPr id="0" name=""/>
        <dsp:cNvSpPr/>
      </dsp:nvSpPr>
      <dsp:spPr>
        <a:xfrm>
          <a:off x="0" y="1612099"/>
          <a:ext cx="5219700" cy="0"/>
        </a:xfrm>
        <a:prstGeom prst="line">
          <a:avLst/>
        </a:prstGeom>
        <a:solidFill>
          <a:schemeClr val="accent3">
            <a:hueOff val="-2880000"/>
            <a:satOff val="-30859"/>
            <a:lumOff val="7059"/>
            <a:alphaOff val="0"/>
          </a:schemeClr>
        </a:solidFill>
        <a:ln w="10795" cap="flat" cmpd="sng" algn="ctr">
          <a:solidFill>
            <a:schemeClr val="accent3">
              <a:hueOff val="-2880000"/>
              <a:satOff val="-3085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3AE90-C8C2-441E-ABF7-00440CEDC852}">
      <dsp:nvSpPr>
        <dsp:cNvPr id="0" name=""/>
        <dsp:cNvSpPr/>
      </dsp:nvSpPr>
      <dsp:spPr>
        <a:xfrm>
          <a:off x="0" y="161209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Graph API endpoint that uses SCIM schema constructs.</a:t>
          </a:r>
          <a:endParaRPr lang="en-US" sz="2100" kern="1200"/>
        </a:p>
      </dsp:txBody>
      <dsp:txXfrm>
        <a:off x="0" y="1612099"/>
        <a:ext cx="5219700" cy="804869"/>
      </dsp:txXfrm>
    </dsp:sp>
    <dsp:sp modelId="{EAB8D582-B599-43EB-8697-08D2105F43E3}">
      <dsp:nvSpPr>
        <dsp:cNvPr id="0" name=""/>
        <dsp:cNvSpPr/>
      </dsp:nvSpPr>
      <dsp:spPr>
        <a:xfrm>
          <a:off x="0" y="2416969"/>
          <a:ext cx="5219700" cy="0"/>
        </a:xfrm>
        <a:prstGeom prst="line">
          <a:avLst/>
        </a:prstGeom>
        <a:solidFill>
          <a:schemeClr val="accent3">
            <a:hueOff val="-4320000"/>
            <a:satOff val="-46289"/>
            <a:lumOff val="10589"/>
            <a:alphaOff val="0"/>
          </a:schemeClr>
        </a:solidFill>
        <a:ln w="10795" cap="flat" cmpd="sng" algn="ctr">
          <a:solidFill>
            <a:schemeClr val="accent3">
              <a:hueOff val="-4320000"/>
              <a:satOff val="-46289"/>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839EC-7B6D-4ADA-919C-603F1721C5D3}">
      <dsp:nvSpPr>
        <dsp:cNvPr id="0" name=""/>
        <dsp:cNvSpPr/>
      </dsp:nvSpPr>
      <dsp:spPr>
        <a:xfrm>
          <a:off x="0" y="241696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Can be integrated with multiple data sources</a:t>
          </a:r>
          <a:endParaRPr lang="en-US" sz="2100" kern="1200"/>
        </a:p>
      </dsp:txBody>
      <dsp:txXfrm>
        <a:off x="0" y="2416969"/>
        <a:ext cx="5219700" cy="804869"/>
      </dsp:txXfrm>
    </dsp:sp>
    <dsp:sp modelId="{CF0C03CA-1996-42B7-A01F-955BADD9568B}">
      <dsp:nvSpPr>
        <dsp:cNvPr id="0" name=""/>
        <dsp:cNvSpPr/>
      </dsp:nvSpPr>
      <dsp:spPr>
        <a:xfrm>
          <a:off x="0" y="3221838"/>
          <a:ext cx="5219700" cy="0"/>
        </a:xfrm>
        <a:prstGeom prst="line">
          <a:avLst/>
        </a:prstGeom>
        <a:solidFill>
          <a:schemeClr val="accent3">
            <a:hueOff val="-5760000"/>
            <a:satOff val="-61718"/>
            <a:lumOff val="14118"/>
            <a:alphaOff val="0"/>
          </a:schemeClr>
        </a:solidFill>
        <a:ln w="10795" cap="flat" cmpd="sng" algn="ctr">
          <a:solidFill>
            <a:schemeClr val="accent3">
              <a:hueOff val="-5760000"/>
              <a:satOff val="-61718"/>
              <a:lumOff val="1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3979A-BDC1-483D-865F-D830846B7D63}">
      <dsp:nvSpPr>
        <dsp:cNvPr id="0" name=""/>
        <dsp:cNvSpPr/>
      </dsp:nvSpPr>
      <dsp:spPr>
        <a:xfrm>
          <a:off x="0" y="322183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Near real-time Incoming bulk request processing </a:t>
          </a:r>
          <a:endParaRPr lang="en-US" sz="2100" kern="1200"/>
        </a:p>
      </dsp:txBody>
      <dsp:txXfrm>
        <a:off x="0" y="3221838"/>
        <a:ext cx="5219700" cy="804869"/>
      </dsp:txXfrm>
    </dsp:sp>
    <dsp:sp modelId="{08933448-FB5C-4D0D-BFCF-59DEAAC92F75}">
      <dsp:nvSpPr>
        <dsp:cNvPr id="0" name=""/>
        <dsp:cNvSpPr/>
      </dsp:nvSpPr>
      <dsp:spPr>
        <a:xfrm>
          <a:off x="0" y="4026708"/>
          <a:ext cx="5219700" cy="0"/>
        </a:xfrm>
        <a:prstGeom prst="line">
          <a:avLst/>
        </a:prstGeom>
        <a:solidFill>
          <a:schemeClr val="accent3">
            <a:hueOff val="-7200000"/>
            <a:satOff val="-77148"/>
            <a:lumOff val="17648"/>
            <a:alphaOff val="0"/>
          </a:schemeClr>
        </a:solidFill>
        <a:ln w="10795" cap="flat" cmpd="sng" algn="ctr">
          <a:solidFill>
            <a:schemeClr val="accent3">
              <a:hueOff val="-7200000"/>
              <a:satOff val="-77148"/>
              <a:lumOff val="176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BC559-EFAA-4F27-B0E6-2B3F934E237A}">
      <dsp:nvSpPr>
        <dsp:cNvPr id="0" name=""/>
        <dsp:cNvSpPr/>
      </dsp:nvSpPr>
      <dsp:spPr>
        <a:xfrm>
          <a:off x="0" y="402670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Admins can check progress through provisioning and API logs </a:t>
          </a:r>
          <a:endParaRPr lang="en-US" sz="2100" kern="1200"/>
        </a:p>
      </dsp:txBody>
      <dsp:txXfrm>
        <a:off x="0" y="4026708"/>
        <a:ext cx="5219700" cy="804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81B7-B949-47C5-84ED-44D066FD8AC1}">
      <dsp:nvSpPr>
        <dsp:cNvPr id="0" name=""/>
        <dsp:cNvSpPr/>
      </dsp:nvSpPr>
      <dsp:spPr>
        <a:xfrm>
          <a:off x="-5164919" y="-791151"/>
          <a:ext cx="6150628" cy="6150628"/>
        </a:xfrm>
        <a:prstGeom prst="blockArc">
          <a:avLst>
            <a:gd name="adj1" fmla="val 18900000"/>
            <a:gd name="adj2" fmla="val 2700000"/>
            <a:gd name="adj3" fmla="val 351"/>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82AC7-5C51-41B8-8A6C-666B97C85332}">
      <dsp:nvSpPr>
        <dsp:cNvPr id="0" name=""/>
        <dsp:cNvSpPr/>
      </dsp:nvSpPr>
      <dsp:spPr>
        <a:xfrm>
          <a:off x="431140" y="285428"/>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consumption-based Azure Logic App</a:t>
          </a:r>
          <a:endParaRPr lang="en-US" sz="1400" kern="1200"/>
        </a:p>
      </dsp:txBody>
      <dsp:txXfrm>
        <a:off x="431140" y="285428"/>
        <a:ext cx="7043277" cy="571223"/>
      </dsp:txXfrm>
    </dsp:sp>
    <dsp:sp modelId="{F0E81378-327D-4C84-B40D-D18B6FCC0C1D}">
      <dsp:nvSpPr>
        <dsp:cNvPr id="0" name=""/>
        <dsp:cNvSpPr/>
      </dsp:nvSpPr>
      <dsp:spPr>
        <a:xfrm>
          <a:off x="74126" y="21402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412C29-8A41-45DE-B4B8-06F4F6939DBF}">
      <dsp:nvSpPr>
        <dsp:cNvPr id="0" name=""/>
        <dsp:cNvSpPr/>
      </dsp:nvSpPr>
      <dsp:spPr>
        <a:xfrm>
          <a:off x="840462" y="1141989"/>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Configure the Azure Logic App so its compatible with Lifecycle workflows</a:t>
          </a:r>
          <a:endParaRPr lang="en-US" sz="1400" kern="1200"/>
        </a:p>
      </dsp:txBody>
      <dsp:txXfrm>
        <a:off x="840462" y="1141989"/>
        <a:ext cx="6633955" cy="571223"/>
      </dsp:txXfrm>
    </dsp:sp>
    <dsp:sp modelId="{17DAB105-AFBB-4675-B28C-086DD16087AC}">
      <dsp:nvSpPr>
        <dsp:cNvPr id="0" name=""/>
        <dsp:cNvSpPr/>
      </dsp:nvSpPr>
      <dsp:spPr>
        <a:xfrm>
          <a:off x="483448" y="107058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40D7F-0BA0-4A0C-B886-021F7CA77B18}">
      <dsp:nvSpPr>
        <dsp:cNvPr id="0" name=""/>
        <dsp:cNvSpPr/>
      </dsp:nvSpPr>
      <dsp:spPr>
        <a:xfrm>
          <a:off x="966091" y="1998550"/>
          <a:ext cx="6508326"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Build your custom business logic within your Azure Logic App</a:t>
          </a:r>
          <a:endParaRPr lang="en-US" sz="1400" kern="1200"/>
        </a:p>
      </dsp:txBody>
      <dsp:txXfrm>
        <a:off x="966091" y="1998550"/>
        <a:ext cx="6508326" cy="571223"/>
      </dsp:txXfrm>
    </dsp:sp>
    <dsp:sp modelId="{9FEDDF77-374A-4CD0-93A6-9A1545BD1A6A}">
      <dsp:nvSpPr>
        <dsp:cNvPr id="0" name=""/>
        <dsp:cNvSpPr/>
      </dsp:nvSpPr>
      <dsp:spPr>
        <a:xfrm>
          <a:off x="609077" y="1927147"/>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BD53C6-34F6-413F-B511-40096C09A27B}">
      <dsp:nvSpPr>
        <dsp:cNvPr id="0" name=""/>
        <dsp:cNvSpPr/>
      </dsp:nvSpPr>
      <dsp:spPr>
        <a:xfrm>
          <a:off x="840462" y="2855111"/>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lifecycle workflow </a:t>
          </a:r>
          <a:r>
            <a:rPr lang="en-US" sz="1400" b="1" i="0" kern="1200" err="1"/>
            <a:t>customTaskExtension</a:t>
          </a:r>
          <a:r>
            <a:rPr lang="en-US" sz="1400" b="1" i="0" kern="1200"/>
            <a:t> which holds necessary information about the Azure Logic App</a:t>
          </a:r>
          <a:endParaRPr lang="en-US" sz="1400" kern="1200"/>
        </a:p>
      </dsp:txBody>
      <dsp:txXfrm>
        <a:off x="840462" y="2855111"/>
        <a:ext cx="6633955" cy="571223"/>
      </dsp:txXfrm>
    </dsp:sp>
    <dsp:sp modelId="{E252EED6-764D-433F-B57E-384C84463A96}">
      <dsp:nvSpPr>
        <dsp:cNvPr id="0" name=""/>
        <dsp:cNvSpPr/>
      </dsp:nvSpPr>
      <dsp:spPr>
        <a:xfrm>
          <a:off x="483448" y="2783708"/>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FC8F-D6B9-4D40-9533-FCFA424A7960}">
      <dsp:nvSpPr>
        <dsp:cNvPr id="0" name=""/>
        <dsp:cNvSpPr/>
      </dsp:nvSpPr>
      <dsp:spPr>
        <a:xfrm>
          <a:off x="431140" y="3711672"/>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Update or create a Lifecycle workflow with the “Run a custom task extension” task, referencing your created customTaskExtension</a:t>
          </a:r>
          <a:endParaRPr lang="en-US" sz="1400" kern="1200"/>
        </a:p>
      </dsp:txBody>
      <dsp:txXfrm>
        <a:off x="431140" y="3711672"/>
        <a:ext cx="7043277" cy="571223"/>
      </dsp:txXfrm>
    </dsp:sp>
    <dsp:sp modelId="{996A6B28-65C4-4A26-906F-535CD9C4891D}">
      <dsp:nvSpPr>
        <dsp:cNvPr id="0" name=""/>
        <dsp:cNvSpPr/>
      </dsp:nvSpPr>
      <dsp:spPr>
        <a:xfrm>
          <a:off x="74126" y="3640269"/>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2:39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learn.microsoft.com/en-us/graph/api/resources/provisioningobjectsummary" TargetMode="External"/><Relationship Id="rId4" Type="http://schemas.openxmlformats.org/officeDocument/2006/relationships/hyperlink" Target="https://learn.microsoft.com/en-us/azure/active-directory/reports-monitoring/concept-provisioning-log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azure/active-directory/app-provisioning/on-premises-migrate-microsoft-identity-manag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912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8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427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3950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Key features of API-driven inbound user provisioning</a:t>
            </a:r>
          </a:p>
          <a:p>
            <a:pPr algn="l">
              <a:buFont typeface="Arial" panose="020B0604020202020204" pitchFamily="34" charset="0"/>
              <a:buChar char="•"/>
            </a:pPr>
            <a:r>
              <a:rPr lang="en-US" b="0" i="0" dirty="0">
                <a:solidFill>
                  <a:srgbClr val="E6E6E6"/>
                </a:solidFill>
                <a:effectLst/>
                <a:latin typeface="Segoe UI" panose="020B0502040204020203" pitchFamily="34" charset="0"/>
              </a:rPr>
              <a:t>Delivered as a provisioning app that that exposes an </a:t>
            </a:r>
            <a:r>
              <a:rPr lang="en-US" b="0" i="1" dirty="0">
                <a:solidFill>
                  <a:srgbClr val="E6E6E6"/>
                </a:solidFill>
                <a:effectLst/>
                <a:latin typeface="Segoe UI" panose="020B0502040204020203" pitchFamily="34" charset="0"/>
              </a:rPr>
              <a:t>asynchronous</a:t>
            </a:r>
            <a:r>
              <a:rPr lang="en-US" b="0" i="0" dirty="0">
                <a:solidFill>
                  <a:srgbClr val="E6E6E6"/>
                </a:solidFill>
                <a:effectLst/>
                <a:latin typeface="Segoe UI" panose="020B0502040204020203" pitchFamily="34" charset="0"/>
              </a:rPr>
              <a:t> Microsoft Graph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accessed using valid OAuth token.</a:t>
            </a:r>
          </a:p>
          <a:p>
            <a:pPr algn="l">
              <a:buFont typeface="Arial" panose="020B0604020202020204" pitchFamily="34" charset="0"/>
              <a:buChar char="•"/>
            </a:pPr>
            <a:r>
              <a:rPr lang="en-US" b="0" i="0" dirty="0">
                <a:solidFill>
                  <a:srgbClr val="E6E6E6"/>
                </a:solidFill>
                <a:effectLst/>
                <a:latin typeface="Segoe UI" panose="020B0502040204020203" pitchFamily="34" charset="0"/>
              </a:rPr>
              <a:t>Tenant admins must grant API clients interacting with this provisioning app the Graph permission </a:t>
            </a:r>
            <a:r>
              <a:rPr lang="en-US" b="0" i="0" dirty="0" err="1">
                <a:solidFill>
                  <a:srgbClr val="E6E6E6"/>
                </a:solidFill>
                <a:effectLst/>
                <a:latin typeface="Segoe UI" panose="020B0502040204020203" pitchFamily="34" charset="0"/>
              </a:rPr>
              <a:t>SynchronizationData-User.Upload</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Graph API endpoint accepts valid bulk request payloads using SCIM schema constructs.</a:t>
            </a:r>
          </a:p>
          <a:p>
            <a:pPr algn="l">
              <a:buFont typeface="Arial" panose="020B0604020202020204" pitchFamily="34" charset="0"/>
              <a:buChar char="•"/>
            </a:pPr>
            <a:r>
              <a:rPr lang="en-US" b="0" i="0" dirty="0">
                <a:solidFill>
                  <a:srgbClr val="E6E6E6"/>
                </a:solidFill>
                <a:effectLst/>
                <a:latin typeface="Segoe UI" panose="020B0502040204020203" pitchFamily="34" charset="0"/>
              </a:rPr>
              <a:t>With SCIM schema extensions, you can send any attribute in the bulk request payload.</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rate limit for the inbound provisioning API is 40 bulk upload requests per second. Each bulk request can contain a maximum of 50 user records, thereby supporting an upload rate of 2000 records per second.</a:t>
            </a:r>
          </a:p>
          <a:p>
            <a:pPr algn="l">
              <a:buFont typeface="Arial" panose="020B0604020202020204" pitchFamily="34" charset="0"/>
              <a:buChar char="•"/>
            </a:pPr>
            <a:r>
              <a:rPr lang="en-US" b="0" i="0" dirty="0">
                <a:solidFill>
                  <a:srgbClr val="E6E6E6"/>
                </a:solidFill>
                <a:effectLst/>
                <a:latin typeface="Segoe UI" panose="020B0502040204020203" pitchFamily="34" charset="0"/>
              </a:rPr>
              <a:t>Each API endpoint is associated with a specific provisioning app in Azure AD. You can integrate multiple data sources by creating a provisioning app for each data source.</a:t>
            </a:r>
          </a:p>
          <a:p>
            <a:pPr algn="l">
              <a:buFont typeface="Arial" panose="020B0604020202020204" pitchFamily="34" charset="0"/>
              <a:buChar char="•"/>
            </a:pPr>
            <a:r>
              <a:rPr lang="en-US" b="0" i="0" dirty="0">
                <a:solidFill>
                  <a:srgbClr val="E6E6E6"/>
                </a:solidFill>
                <a:effectLst/>
                <a:latin typeface="Segoe UI" panose="020B0502040204020203" pitchFamily="34" charset="0"/>
              </a:rPr>
              <a:t>Incoming bulk request payloads are processed in near real-time.</a:t>
            </a:r>
          </a:p>
          <a:p>
            <a:pPr algn="l">
              <a:buFont typeface="Arial" panose="020B0604020202020204" pitchFamily="34" charset="0"/>
              <a:buChar char="•"/>
            </a:pPr>
            <a:r>
              <a:rPr lang="en-US" b="0" i="0" dirty="0">
                <a:solidFill>
                  <a:srgbClr val="E6E6E6"/>
                </a:solidFill>
                <a:effectLst/>
                <a:latin typeface="Segoe UI" panose="020B0502040204020203" pitchFamily="34" charset="0"/>
              </a:rPr>
              <a:t>Admins can check provisioning progress by viewing the </a:t>
            </a:r>
            <a:r>
              <a:rPr lang="en-US" b="0" i="0" u="none" strike="noStrike" dirty="0">
                <a:solidFill>
                  <a:srgbClr val="E6E6E6"/>
                </a:solidFill>
                <a:effectLst/>
                <a:latin typeface="Segoe UI" panose="020B0502040204020203" pitchFamily="34" charset="0"/>
                <a:hlinkClick r:id="rId4"/>
              </a:rPr>
              <a:t>provisioning logs</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API clients can track progress by querying </a:t>
            </a:r>
            <a:r>
              <a:rPr lang="en-US" b="0" i="0" u="none" strike="noStrike" dirty="0">
                <a:solidFill>
                  <a:srgbClr val="E6E6E6"/>
                </a:solidFill>
                <a:effectLst/>
                <a:latin typeface="Segoe UI" panose="020B0502040204020203" pitchFamily="34" charset="0"/>
                <a:hlinkClick r:id="rId5"/>
              </a:rPr>
              <a:t>provisioning logs API</a:t>
            </a:r>
            <a:r>
              <a:rPr lang="en-US" b="0" i="0" dirty="0">
                <a:solidFill>
                  <a:srgbClr val="E6E6E6"/>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0230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Steps of the workflow</a:t>
            </a:r>
          </a:p>
          <a:p>
            <a:pPr algn="l">
              <a:buFont typeface="+mj-lt"/>
              <a:buAutoNum type="arabicPeriod"/>
            </a:pPr>
            <a:r>
              <a:rPr lang="en-US" b="0" i="0" dirty="0">
                <a:solidFill>
                  <a:srgbClr val="E6E6E6"/>
                </a:solidFill>
                <a:effectLst/>
                <a:latin typeface="Segoe UI" panose="020B0502040204020203" pitchFamily="34" charset="0"/>
              </a:rPr>
              <a:t>IT Admin configures an API-driven inbound user provisioning app from the Microsoft Entra Enterprise App gallery.</a:t>
            </a:r>
          </a:p>
          <a:p>
            <a:pPr algn="l">
              <a:buFont typeface="+mj-lt"/>
              <a:buAutoNum type="arabicPeriod"/>
            </a:pPr>
            <a:r>
              <a:rPr lang="en-US" b="0" i="0" dirty="0">
                <a:solidFill>
                  <a:srgbClr val="E6E6E6"/>
                </a:solidFill>
                <a:effectLst/>
                <a:latin typeface="Segoe UI" panose="020B0502040204020203" pitchFamily="34" charset="0"/>
              </a:rPr>
              <a:t>IT Admin provides endpoint access details to the API developer/partner/system integrator.</a:t>
            </a:r>
          </a:p>
          <a:p>
            <a:pPr algn="l">
              <a:buFont typeface="+mj-lt"/>
              <a:buAutoNum type="arabicPeriod"/>
            </a:pPr>
            <a:r>
              <a:rPr lang="en-US" b="0" i="0" dirty="0">
                <a:solidFill>
                  <a:srgbClr val="E6E6E6"/>
                </a:solidFill>
                <a:effectLst/>
                <a:latin typeface="Segoe UI" panose="020B0502040204020203" pitchFamily="34" charset="0"/>
              </a:rPr>
              <a:t>The API developer/partner/system integrator builds an API client to send authoritative identity data to Azure AD.</a:t>
            </a:r>
          </a:p>
          <a:p>
            <a:pPr algn="l">
              <a:buFont typeface="+mj-lt"/>
              <a:buAutoNum type="arabicPeriod"/>
            </a:pPr>
            <a:r>
              <a:rPr lang="en-US" b="0" i="0" dirty="0">
                <a:solidFill>
                  <a:srgbClr val="E6E6E6"/>
                </a:solidFill>
                <a:effectLst/>
                <a:latin typeface="Segoe UI" panose="020B0502040204020203" pitchFamily="34" charset="0"/>
              </a:rPr>
              <a:t>The API client reads identity data from the authoritative source.</a:t>
            </a:r>
          </a:p>
          <a:p>
            <a:pPr algn="l">
              <a:buFont typeface="+mj-lt"/>
              <a:buAutoNum type="arabicPeriod"/>
            </a:pPr>
            <a:r>
              <a:rPr lang="en-US" b="0" i="0" dirty="0">
                <a:solidFill>
                  <a:srgbClr val="E6E6E6"/>
                </a:solidFill>
                <a:effectLst/>
                <a:latin typeface="Segoe UI" panose="020B0502040204020203" pitchFamily="34" charset="0"/>
              </a:rPr>
              <a:t>The API client sends a POST request to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associated with the provisioning app.</a:t>
            </a:r>
            <a:r>
              <a:rPr lang="en-US" b="1" i="0" dirty="0">
                <a:solidFill>
                  <a:srgbClr val="E6E6E6"/>
                </a:solidFill>
                <a:effectLst/>
                <a:latin typeface="Segoe UI" panose="020B0502040204020203" pitchFamily="34" charset="0"/>
              </a:rPr>
              <a:t> Note</a:t>
            </a:r>
          </a:p>
          <a:p>
            <a:pPr algn="l">
              <a:buFont typeface="+mj-lt"/>
              <a:buAutoNum type="arabicPeriod"/>
            </a:pPr>
            <a:r>
              <a:rPr lang="en-US" b="0" i="0" dirty="0">
                <a:solidFill>
                  <a:srgbClr val="E6E6E6"/>
                </a:solidFill>
                <a:effectLst/>
                <a:latin typeface="Segoe UI" panose="020B0502040204020203" pitchFamily="34" charset="0"/>
              </a:rPr>
              <a:t>The API client doesn't need to perform any comparisons between the source attributes and the target attribute values to determine what operation (create/update/enable/disable) to invoke. This is automatically handled by the provisioning service. The API client simply uploads the identity data read from the source system by packaging it as bulk request using SCIM schema constructs.</a:t>
            </a:r>
          </a:p>
          <a:p>
            <a:pPr algn="l">
              <a:buFont typeface="+mj-lt"/>
              <a:buAutoNum type="arabicPeriod"/>
            </a:pPr>
            <a:r>
              <a:rPr lang="en-US" b="0" i="0" dirty="0">
                <a:solidFill>
                  <a:srgbClr val="E6E6E6"/>
                </a:solidFill>
                <a:effectLst/>
                <a:latin typeface="Segoe UI" panose="020B0502040204020203" pitchFamily="34" charset="0"/>
              </a:rPr>
              <a:t>If successful, an Accepted 202 Status is returned.</a:t>
            </a:r>
          </a:p>
          <a:p>
            <a:pPr algn="l">
              <a:buFont typeface="+mj-lt"/>
              <a:buAutoNum type="arabicPeriod"/>
            </a:pPr>
            <a:r>
              <a:rPr lang="en-US" b="0" i="0" dirty="0">
                <a:solidFill>
                  <a:srgbClr val="E6E6E6"/>
                </a:solidFill>
                <a:effectLst/>
                <a:latin typeface="Segoe UI" panose="020B0502040204020203" pitchFamily="34" charset="0"/>
              </a:rPr>
              <a:t>The Azure AD Provisioning Service processes the data received, applies the attribute mapping rules and completes user provisioning.</a:t>
            </a:r>
          </a:p>
          <a:p>
            <a:pPr algn="l">
              <a:buFont typeface="+mj-lt"/>
              <a:buAutoNum type="arabicPeriod"/>
            </a:pPr>
            <a:r>
              <a:rPr lang="en-US" b="0" i="0" dirty="0">
                <a:solidFill>
                  <a:srgbClr val="E6E6E6"/>
                </a:solidFill>
                <a:effectLst/>
                <a:latin typeface="Segoe UI" panose="020B0502040204020203" pitchFamily="34" charset="0"/>
              </a:rPr>
              <a:t>Depending on the provisioning app configured, the user is provisioned either into on-premises Active Directory (for hybrid users) or Azure AD (for cloud-only users).</a:t>
            </a:r>
          </a:p>
          <a:p>
            <a:pPr algn="l">
              <a:buFont typeface="+mj-lt"/>
              <a:buAutoNum type="arabicPeriod"/>
            </a:pPr>
            <a:r>
              <a:rPr lang="en-US" b="0" i="0" dirty="0">
                <a:solidFill>
                  <a:srgbClr val="E6E6E6"/>
                </a:solidFill>
                <a:effectLst/>
                <a:latin typeface="Segoe UI" panose="020B0502040204020203" pitchFamily="34" charset="0"/>
              </a:rPr>
              <a:t>The API Client then queries the provisioning logs API endpoint for the status of each record sent.</a:t>
            </a:r>
          </a:p>
          <a:p>
            <a:pPr algn="l">
              <a:buFont typeface="+mj-lt"/>
              <a:buAutoNum type="arabicPeriod"/>
            </a:pPr>
            <a:r>
              <a:rPr lang="en-US" b="0" i="0" dirty="0">
                <a:solidFill>
                  <a:srgbClr val="E6E6E6"/>
                </a:solidFill>
                <a:effectLst/>
                <a:latin typeface="Segoe UI" panose="020B0502040204020203" pitchFamily="34" charset="0"/>
              </a:rPr>
              <a:t>If the processing of any record fails, the API client can check the error details and include records corresponding to the failed operations in the next bulk request (step 5).</a:t>
            </a:r>
          </a:p>
          <a:p>
            <a:pPr algn="l">
              <a:buFont typeface="+mj-lt"/>
              <a:buAutoNum type="arabicPeriod"/>
            </a:pPr>
            <a:r>
              <a:rPr lang="en-US" b="0" i="0" dirty="0">
                <a:solidFill>
                  <a:srgbClr val="E6E6E6"/>
                </a:solidFill>
                <a:effectLst/>
                <a:latin typeface="Segoe UI" panose="020B0502040204020203" pitchFamily="34" charset="0"/>
              </a:rPr>
              <a:t>At any time, the IT Admin can check the status of the provisioning job and view events in the provisioning logs.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25940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with the offboarding piece with the API-driven provisioning, there are a few options depending on </a:t>
            </a:r>
          </a:p>
          <a:p>
            <a:endParaRPr lang="en-US"/>
          </a:p>
          <a:p>
            <a:endParaRPr lang="en-US"/>
          </a:p>
          <a:p>
            <a:r>
              <a:rPr lang="en-US"/>
              <a:t>Lifecycle Workflows are explained later in this document </a:t>
            </a:r>
          </a:p>
        </p:txBody>
      </p:sp>
      <p:sp>
        <p:nvSpPr>
          <p:cNvPr id="4" name="Slide Number Placeholder 3"/>
          <p:cNvSpPr>
            <a:spLocks noGrp="1"/>
          </p:cNvSpPr>
          <p:nvPr>
            <p:ph type="sldNum" sz="quarter" idx="5"/>
          </p:nvPr>
        </p:nvSpPr>
        <p:spPr/>
        <p:txBody>
          <a:bodyPr/>
          <a:lstStyle/>
          <a:p>
            <a:fld id="{29AF0092-1D56-4EB5-AA25-B656444AD02F}" type="slidenum">
              <a:rPr lang="en-US" smtClean="0"/>
              <a:t>45</a:t>
            </a:fld>
            <a:endParaRPr lang="en-US"/>
          </a:p>
        </p:txBody>
      </p:sp>
    </p:spTree>
    <p:extLst>
      <p:ext uri="{BB962C8B-B14F-4D97-AF65-F5344CB8AC3E}">
        <p14:creationId xmlns:p14="http://schemas.microsoft.com/office/powerpoint/2010/main" val="373016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3764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the </a:t>
            </a:r>
            <a:r>
              <a:rPr lang="en-US" dirty="0" err="1"/>
              <a:t>Inboud</a:t>
            </a:r>
            <a:r>
              <a:rPr lang="en-US" dirty="0"/>
              <a:t> App </a:t>
            </a:r>
            <a:r>
              <a:rPr lang="en-US" dirty="0" err="1"/>
              <a:t>provisionoing</a:t>
            </a:r>
            <a:r>
              <a:rPr lang="en-US" dirty="0"/>
              <a:t> piece , once we have those users in Microsoft </a:t>
            </a:r>
            <a:r>
              <a:rPr lang="en-US"/>
              <a:t>Entra</a:t>
            </a:r>
            <a:r>
              <a:rPr lang="en-US" dirty="0"/>
              <a:t> ID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54945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4324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Reference: https://docs.microsoft.com/en-us/azure/active-directory/app-provisioning/user-provisioning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4847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SCIM compliant or SQL or LDAP data store.</a:t>
            </a:r>
          </a:p>
          <a:p>
            <a:r>
              <a:rPr lang="en-US"/>
              <a:t>Explicit direction to reuse MIM connectors</a:t>
            </a:r>
          </a:p>
          <a:p>
            <a:r>
              <a:rPr lang="en-US"/>
              <a:t>If you have a MIM connector to an app on prem you can reuse for this provisioning approach, and it will work</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https://docs.microsoft.com/azure/active-directory/app-provisioning/on-premises-migrate-microsoft-identity-manager</a:t>
            </a:r>
            <a:r>
              <a:rPr kumimoji="0" lang="en-US" sz="900" b="0" i="0" u="none" strike="noStrike" kern="1200" cap="none" spc="0" normalizeH="0" baseline="0" noProof="0">
                <a:ln>
                  <a:noFill/>
                </a:ln>
                <a:solidFill>
                  <a:srgbClr val="000000"/>
                </a:solidFill>
                <a:effectLst/>
                <a:uLnTx/>
                <a:uFillTx/>
                <a:latin typeface="Segoe UI"/>
                <a:ea typeface="+mn-ea"/>
                <a:cs typeface="Segoe UI"/>
              </a:rPr>
              <a:t> </a:t>
            </a:r>
            <a:r>
              <a:rPr kumimoji="0" lang="en-US" sz="900" b="0" i="0" u="none" strike="noStrike" kern="1200" cap="none" spc="0" normalizeH="0" baseline="0" noProof="0">
                <a:ln>
                  <a:noFill/>
                </a:ln>
                <a:solidFill>
                  <a:srgbClr val="000000"/>
                </a:solidFill>
                <a:effectLst/>
                <a:uLnTx/>
                <a:uFillTx/>
                <a:latin typeface="Segoe UI"/>
                <a:ea typeface="+mn-ea"/>
                <a:cs typeface="+mn-cs"/>
              </a:rPr>
              <a:t> </a:t>
            </a:r>
          </a:p>
          <a:p>
            <a:endParaRPr lang="en-US"/>
          </a:p>
          <a:p>
            <a:endParaRPr lang="en-NL"/>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592128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solidFill>
                  <a:schemeClr val="accent2"/>
                </a:solidFill>
              </a:rPr>
              <a:t>Pre-defined workflow templates </a:t>
            </a:r>
            <a:r>
              <a:rPr lang="en-US" sz="900"/>
              <a:t>for most </a:t>
            </a:r>
            <a:r>
              <a:rPr lang="en-US" sz="900" b="1">
                <a:solidFill>
                  <a:schemeClr val="accent2"/>
                </a:solidFill>
              </a:rPr>
              <a:t>common</a:t>
            </a:r>
            <a:r>
              <a:rPr lang="en-US" sz="900"/>
              <a:t> user </a:t>
            </a:r>
            <a:r>
              <a:rPr lang="en-US" sz="900" b="1">
                <a:solidFill>
                  <a:schemeClr val="accent2"/>
                </a:solidFill>
              </a:rPr>
              <a:t>tasks</a:t>
            </a:r>
            <a:r>
              <a:rPr lang="en-US" sz="900"/>
              <a:t>.</a:t>
            </a:r>
          </a:p>
          <a:p>
            <a:endParaRPr lang="en-US" sz="900"/>
          </a:p>
          <a:p>
            <a:r>
              <a:rPr lang="en-US" sz="900" b="1">
                <a:solidFill>
                  <a:schemeClr val="accent2"/>
                </a:solidFill>
              </a:rPr>
              <a:t>Automatic trigger</a:t>
            </a:r>
            <a:r>
              <a:rPr lang="en-US" sz="900">
                <a:solidFill>
                  <a:schemeClr val="accent2"/>
                </a:solidFill>
              </a:rPr>
              <a:t> </a:t>
            </a:r>
            <a:r>
              <a:rPr lang="en-US" sz="900"/>
              <a:t>based on </a:t>
            </a:r>
            <a:r>
              <a:rPr lang="en-US" sz="900" b="1">
                <a:solidFill>
                  <a:schemeClr val="accent2"/>
                </a:solidFill>
              </a:rPr>
              <a:t>attribute state changes </a:t>
            </a:r>
            <a:r>
              <a:rPr lang="en-US" sz="900"/>
              <a:t>of user.</a:t>
            </a:r>
          </a:p>
          <a:p>
            <a:endParaRPr lang="en-US" sz="900"/>
          </a:p>
          <a:p>
            <a:r>
              <a:rPr lang="en-US" sz="900"/>
              <a:t>Custom policies for triggering </a:t>
            </a:r>
            <a:r>
              <a:rPr lang="en-US" sz="900" b="1">
                <a:solidFill>
                  <a:schemeClr val="accent2"/>
                </a:solidFill>
              </a:rPr>
              <a:t>workflows based </a:t>
            </a:r>
            <a:r>
              <a:rPr lang="en-US" sz="900"/>
              <a:t>on pre-defined or custom </a:t>
            </a:r>
            <a:r>
              <a:rPr lang="en-US" sz="900" b="1">
                <a:solidFill>
                  <a:schemeClr val="accent2"/>
                </a:solidFill>
              </a:rPr>
              <a:t>user states</a:t>
            </a:r>
            <a:r>
              <a:rPr lang="en-US" sz="900"/>
              <a:t>.</a:t>
            </a:r>
          </a:p>
          <a:p>
            <a:endParaRPr lang="en-US" sz="900" b="1">
              <a:solidFill>
                <a:schemeClr val="accent2"/>
              </a:solidFill>
            </a:endParaRPr>
          </a:p>
          <a:p>
            <a:r>
              <a:rPr lang="en-US" sz="900" b="1">
                <a:solidFill>
                  <a:schemeClr val="accent2"/>
                </a:solidFill>
              </a:rPr>
              <a:t>Extensibility</a:t>
            </a:r>
            <a:r>
              <a:rPr lang="en-US" sz="900"/>
              <a:t> and </a:t>
            </a:r>
            <a:r>
              <a:rPr lang="en-US" sz="900" b="1">
                <a:solidFill>
                  <a:schemeClr val="accent2"/>
                </a:solidFill>
              </a:rPr>
              <a:t>flexibility</a:t>
            </a:r>
            <a:r>
              <a:rPr lang="en-US" sz="900"/>
              <a:t> with Logic Apps</a:t>
            </a:r>
          </a:p>
          <a:p>
            <a:endParaRPr lang="en-US"/>
          </a:p>
          <a:p>
            <a:endParaRPr lang="en-US"/>
          </a:p>
          <a:p>
            <a:pPr algn="l">
              <a:lnSpc>
                <a:spcPct val="90000"/>
              </a:lnSpc>
            </a:pPr>
            <a:r>
              <a:rPr lang="en-US"/>
              <a:t>On-premises apps include</a:t>
            </a:r>
            <a:br>
              <a:rPr lang="en-US"/>
            </a:br>
            <a:r>
              <a:rPr lang="en-US" sz="900"/>
              <a:t>SAML, OpenID Connect, Kerberos, Header-based </a:t>
            </a:r>
            <a:r>
              <a:rPr lang="en-US" sz="900" err="1"/>
              <a:t>authN,SCIM</a:t>
            </a:r>
            <a:r>
              <a:rPr lang="en-US" sz="900"/>
              <a:t>-based apps</a:t>
            </a:r>
          </a:p>
          <a:p>
            <a:pPr algn="l">
              <a:lnSpc>
                <a:spcPct val="90000"/>
              </a:lnSpc>
            </a:pPr>
            <a:r>
              <a:rPr lang="en-US" sz="900"/>
              <a:t>Directories: AD LDS, 389, Apache, IBM Tivoli, </a:t>
            </a:r>
            <a:r>
              <a:rPr lang="en-US" sz="900" err="1"/>
              <a:t>Isode</a:t>
            </a:r>
            <a:r>
              <a:rPr lang="en-US" sz="900"/>
              <a:t>, NetIQ, Novell, </a:t>
            </a:r>
          </a:p>
          <a:p>
            <a:pPr algn="l">
              <a:lnSpc>
                <a:spcPct val="90000"/>
              </a:lnSpc>
            </a:pPr>
            <a:r>
              <a:rPr lang="en-US" sz="900"/>
              <a:t>                   </a:t>
            </a:r>
            <a:r>
              <a:rPr lang="en-US" sz="900" err="1"/>
              <a:t>OpenDJ</a:t>
            </a:r>
            <a:r>
              <a:rPr lang="en-US" sz="900"/>
              <a:t>, </a:t>
            </a:r>
            <a:r>
              <a:rPr lang="en-US" sz="900" err="1"/>
              <a:t>OpenDS</a:t>
            </a:r>
            <a:r>
              <a:rPr lang="en-US" sz="900"/>
              <a:t>, Oracle, </a:t>
            </a:r>
            <a:r>
              <a:rPr lang="en-US" sz="900" err="1"/>
              <a:t>RadiantOne</a:t>
            </a:r>
            <a:r>
              <a:rPr lang="en-US" sz="900"/>
              <a:t>…</a:t>
            </a:r>
          </a:p>
          <a:p>
            <a:pPr algn="l">
              <a:lnSpc>
                <a:spcPct val="90000"/>
              </a:lnSpc>
            </a:pPr>
            <a:r>
              <a:rPr lang="en-US" sz="900"/>
              <a:t>Databases: IBM DB2, Oracle, MySQL, SQL Server…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66108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option to automate the Lifecycle is possible through lifecycle workflows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491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781012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9275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Tasks for departing employees are also time-consuming and inefficient. Here’s where Microsoft Entra ID Governance Lifecycle Workflows can help, with customizable workflow templates for common termination tasks that can be scheduled and also run on-demand.  IT admins and users can experience a seamless offboarding process.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84518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583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1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32213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These modern identity management solutions offer a range of benefits, including:</a:t>
            </a:r>
          </a:p>
          <a:p>
            <a:pPr algn="l">
              <a:buFont typeface="+mj-lt"/>
              <a:buAutoNum type="arabicPeriod"/>
            </a:pPr>
            <a:r>
              <a:rPr lang="en-US" b="1" i="0">
                <a:solidFill>
                  <a:srgbClr val="D1D5DB"/>
                </a:solidFill>
                <a:effectLst/>
                <a:latin typeface="Söhne"/>
              </a:rPr>
              <a:t>Automated Provisioning</a:t>
            </a:r>
            <a:r>
              <a:rPr lang="en-US" b="0" i="0">
                <a:solidFill>
                  <a:srgbClr val="D1D5DB"/>
                </a:solidFill>
                <a:effectLst/>
                <a:latin typeface="Söhne"/>
              </a:rPr>
              <a:t>: With the implementation of automated workflows, the system can automatically create and update employee profiles, significantly reducing the need for manual intervention. This ensures that new employees are swiftly granted access to the necessary resources, and updates to existing employee profiles are accurately reflected in the identity provider.</a:t>
            </a:r>
          </a:p>
          <a:p>
            <a:pPr algn="l">
              <a:buFont typeface="+mj-lt"/>
              <a:buAutoNum type="arabicPeriod"/>
            </a:pPr>
            <a:r>
              <a:rPr lang="en-US" b="1" i="0">
                <a:solidFill>
                  <a:srgbClr val="D1D5DB"/>
                </a:solidFill>
                <a:effectLst/>
                <a:latin typeface="Söhne"/>
              </a:rPr>
              <a:t>Efficient Access Management</a:t>
            </a:r>
            <a:r>
              <a:rPr lang="en-US" b="0" i="0">
                <a:solidFill>
                  <a:srgbClr val="D1D5DB"/>
                </a:solidFill>
                <a:effectLst/>
                <a:latin typeface="Söhne"/>
              </a:rPr>
              <a:t>: By utilizing role-based access control and permissions, the IT staff can easily assign the appropriate access rights to employees based on their job roles and responsibilities. This enables precise access provisioning, minimizing the risk of data breaches caused by over-privileged accounts.</a:t>
            </a:r>
          </a:p>
          <a:p>
            <a:pPr algn="l">
              <a:buFont typeface="+mj-lt"/>
              <a:buAutoNum type="arabicPeriod"/>
            </a:pPr>
            <a:r>
              <a:rPr lang="en-US" b="1" i="0">
                <a:solidFill>
                  <a:srgbClr val="D1D5DB"/>
                </a:solidFill>
                <a:effectLst/>
                <a:latin typeface="Söhne"/>
              </a:rPr>
              <a:t>Centralized Identity Governance</a:t>
            </a:r>
            <a:r>
              <a:rPr lang="en-US" b="0" i="0">
                <a:solidFill>
                  <a:srgbClr val="D1D5DB"/>
                </a:solidFill>
                <a:effectLst/>
                <a:latin typeface="Söhne"/>
              </a:rPr>
              <a:t>: A centralized identity management system allows for better visibility and control over all employee identities. IT staff can efficiently monitor access privileges and ensure compliance with security policies and regulations.</a:t>
            </a:r>
          </a:p>
          <a:p>
            <a:pPr algn="l">
              <a:buFont typeface="+mj-lt"/>
              <a:buAutoNum type="arabicPeriod"/>
            </a:pPr>
            <a:r>
              <a:rPr lang="en-US" b="1" i="0">
                <a:solidFill>
                  <a:srgbClr val="D1D5DB"/>
                </a:solidFill>
                <a:effectLst/>
                <a:latin typeface="Söhne"/>
              </a:rPr>
              <a:t>Self-Service Capabilities</a:t>
            </a:r>
            <a:r>
              <a:rPr lang="en-US" b="0" i="0">
                <a:solidFill>
                  <a:srgbClr val="D1D5DB"/>
                </a:solidFill>
                <a:effectLst/>
                <a:latin typeface="Söhne"/>
              </a:rPr>
              <a:t>: Modern identity management solutions often provide self-service options for employees to manage certain aspects of their identity, such as password resets and profile updates. This empowers employees, reduces the burden on IT support, and improves overall productivity.</a:t>
            </a:r>
          </a:p>
          <a:p>
            <a:pPr algn="l">
              <a:buFont typeface="+mj-lt"/>
              <a:buAutoNum type="arabicPeriod"/>
            </a:pPr>
            <a:r>
              <a:rPr lang="en-US" b="1" i="0">
                <a:solidFill>
                  <a:srgbClr val="D1D5DB"/>
                </a:solidFill>
                <a:effectLst/>
                <a:latin typeface="Söhne"/>
              </a:rPr>
              <a:t>Audit and Reporting</a:t>
            </a:r>
            <a:r>
              <a:rPr lang="en-US" b="0" i="0">
                <a:solidFill>
                  <a:srgbClr val="D1D5DB"/>
                </a:solidFill>
                <a:effectLst/>
                <a:latin typeface="Söhne"/>
              </a:rPr>
              <a:t>: Comprehensive logging and reporting features in these solutions enable IT staff to track access changes, review user activity, and generate compliance reports. This ensures transparency and accountability within the organization.</a:t>
            </a:r>
          </a:p>
          <a:p>
            <a:pPr algn="l">
              <a:buFont typeface="+mj-lt"/>
              <a:buAutoNum type="arabicPeriod"/>
            </a:pPr>
            <a:r>
              <a:rPr lang="en-US" b="1" i="0">
                <a:solidFill>
                  <a:srgbClr val="D1D5DB"/>
                </a:solidFill>
                <a:effectLst/>
                <a:latin typeface="Söhne"/>
              </a:rPr>
              <a:t>Integration with HR Systems</a:t>
            </a:r>
            <a:r>
              <a:rPr lang="en-US" b="0" i="0">
                <a:solidFill>
                  <a:srgbClr val="D1D5DB"/>
                </a:solidFill>
                <a:effectLst/>
                <a:latin typeface="Söhne"/>
              </a:rPr>
              <a:t>: Integrating the identity management system with HR databases ensures that employee data is always up-to-date. When an employee joins, moves within, or leaves the organization, their identity status is automatically synced, ensuring accurate access control.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593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chart, we want to avoid causing issues in production for a POC , Explain customer that ideally they should use a test instance of HR Data as well as Microsoft Entra ID , if this is not possible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814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Entra ID provisioning service offering, customers can now setup HR-driven user provisioning from SAP SuccessFactors, so that whenever an identity is created/updated/enabled/disabled in SuccessFactors, that change can flow downstream to your corporate directory servers and to all your enterprise SaaS apps. One of the key advantages of this solution is that it is completely cloud-native, what that means is that all the heavy lifting work of running the provisioning job, applying attribute mappings and managing the service execution is all handled in Entra ID. You don’t need to deploy any on-premises identity management software. It provides out of the box support for several HR scenarios right from future hire provisioning to terminations. Once the identity is created in Microsoft Entra ID, your enterprise SaaS apps connected to Microsoft Entra ID will automatically get the data received from SuccessFactors. </a:t>
            </a:r>
          </a:p>
          <a:p>
            <a:r>
              <a:rPr lang="en-US" dirty="0"/>
              <a:t>There is also a Writeback mode, that allows your IT admins to writeback IT managed attributes like email and phone number to SAP SuccessFactors. And all these capabilities are available through Microsoft Entra ID P1 / M365 E3 license.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98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673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48274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162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293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74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362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8039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235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017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FB9-0135-D867-DF64-B0472A395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6BED2-32E9-91D9-9CFD-7DFA1D1EE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692AD-A7BD-D52E-88EC-85FE72CA5E0D}"/>
              </a:ext>
            </a:extLst>
          </p:cNvPr>
          <p:cNvSpPr>
            <a:spLocks noGrp="1"/>
          </p:cNvSpPr>
          <p:nvPr>
            <p:ph type="dt" sz="half" idx="10"/>
          </p:nvPr>
        </p:nvSpPr>
        <p:spPr/>
        <p:txBody>
          <a:bodyPr/>
          <a:lstStyle/>
          <a:p>
            <a:fld id="{8A66B8C4-9A03-4D4D-900E-BBA5DDB946BF}" type="datetimeFigureOut">
              <a:rPr lang="en-US" smtClean="0"/>
              <a:t>2/28/2024</a:t>
            </a:fld>
            <a:endParaRPr lang="en-US"/>
          </a:p>
        </p:txBody>
      </p:sp>
      <p:sp>
        <p:nvSpPr>
          <p:cNvPr id="5" name="Footer Placeholder 4">
            <a:extLst>
              <a:ext uri="{FF2B5EF4-FFF2-40B4-BE49-F238E27FC236}">
                <a16:creationId xmlns:a16="http://schemas.microsoft.com/office/drawing/2014/main" id="{F7E1514E-34FE-F7BC-2A29-E27E29591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7F37-606E-D86E-B30F-2187FA7713B0}"/>
              </a:ext>
            </a:extLst>
          </p:cNvPr>
          <p:cNvSpPr>
            <a:spLocks noGrp="1"/>
          </p:cNvSpPr>
          <p:nvPr>
            <p:ph type="sldNum" sz="quarter" idx="12"/>
          </p:nvPr>
        </p:nvSpPr>
        <p:spPr/>
        <p:txBody>
          <a:bodyPr/>
          <a:lstStyle/>
          <a:p>
            <a:fld id="{FBF1FEC6-CFFC-4B6B-9825-23DD23D44515}" type="slidenum">
              <a:rPr lang="en-US" smtClean="0"/>
              <a:t>‹#›</a:t>
            </a:fld>
            <a:endParaRPr lang="en-US"/>
          </a:p>
        </p:txBody>
      </p:sp>
    </p:spTree>
    <p:extLst>
      <p:ext uri="{BB962C8B-B14F-4D97-AF65-F5344CB8AC3E}">
        <p14:creationId xmlns:p14="http://schemas.microsoft.com/office/powerpoint/2010/main" val="277616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67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212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active-directory/governance/licensing-fundamentals#features-by-license" TargetMode="External"/><Relationship Id="rId3" Type="http://schemas.openxmlformats.org/officeDocument/2006/relationships/hyperlink" Target="https://techcommunity.microsoft.com/t5/microsoft-entra-azure-ad-blog/lifecycle-workflows-is-now-generally-available/ba-p/2466931" TargetMode="External"/><Relationship Id="rId7" Type="http://schemas.openxmlformats.org/officeDocument/2006/relationships/hyperlink" Target="https://learn.microsoft.com/en-us/azure/active-directory/app-provisioning/user-provisioning"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app-provisioning/inbound-provisioning-api-concepts" TargetMode="External"/><Relationship Id="rId5" Type="http://schemas.openxmlformats.org/officeDocument/2006/relationships/hyperlink" Target="https://microsoft.sharepoint-df.com/teams/CxEIAMBUv-team/Shared%20Documents/General/IGA/POC/First%20Run%20(only%20for%20reference)" TargetMode="External"/><Relationship Id="rId4" Type="http://schemas.openxmlformats.org/officeDocument/2006/relationships/hyperlink" Target="https://learn.microsoft.com/en-us/azure/active-directory/governance/trigger-custom-tas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slide" Target="slide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hyperlink" Target="https://en.wikipedia.org/wiki/Workday,_Inc." TargetMode="External"/><Relationship Id="rId10" Type="http://schemas.openxmlformats.org/officeDocument/2006/relationships/image" Target="../media/image56.emf"/><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83.xml"/><Relationship Id="rId5" Type="http://schemas.openxmlformats.org/officeDocument/2006/relationships/image" Target="../media/image48.png"/><Relationship Id="rId4" Type="http://schemas.openxmlformats.org/officeDocument/2006/relationships/hyperlink" Target="https://en.wikipedia.org/wiki/Workday,_In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ctive-directory/saas-apps/workday-writeback-tutorial#enable-and-launch-user-provisioning"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writeback-tutorial"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cloud-only-tutorial#part-2-configure-workday-and-azure-ad-attribute-mappings" TargetMode="External"/><Relationship Id="rId5" Type="http://schemas.openxmlformats.org/officeDocument/2006/relationships/hyperlink" Target="https://learn.microsoft.com/en-us/azure/active-directory/saas-apps/workday-inbound-cloud-only-tutorial#part-1-adding-the-azure-ad-provisioning-connector-app-and-creating-the-connection-to-workday" TargetMode="External"/><Relationship Id="rId4" Type="http://schemas.openxmlformats.org/officeDocument/2006/relationships/hyperlink" Target="https://learn.microsoft.com/en-us/azure/active-directory/saas-apps/workday-inbound-tutorial#configure-integration-system-user-in-workda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writeback-tutorial"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cloud-only-tutorial#part-2-configure-attribute-mappings"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cloud-only-tutorial#part-1-add-the-provisioning-connector-app-and-configure-connectivity-to-successfactors" TargetMode="External"/><Relationship Id="rId5" Type="http://schemas.openxmlformats.org/officeDocument/2006/relationships/hyperlink" Target="https://learn.microsoft.com/en-us/azure/active-directory/saas-apps/sap-successfactors-inbound-provisioning-cloud-only-tutorial#create-an-api-permissions-role" TargetMode="External"/><Relationship Id="rId4" Type="http://schemas.openxmlformats.org/officeDocument/2006/relationships/hyperlink" Target="https://learn.microsoft.com/en-us/azure/active-directory/saas-apps/sap-successfactors-inbound-provisioning-cloud-only-tutorial#createidentify-api-user-account-in-successfactors" TargetMode="External"/><Relationship Id="rId9" Type="http://schemas.openxmlformats.org/officeDocument/2006/relationships/hyperlink" Target="https://learn.microsoft.com/en-us/azure/active-directory/saas-apps/sap-successfactors-writeback-tutorial#enable-and-launch-user-provisioni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image" Target="../media/image59.jpeg"/><Relationship Id="rId1" Type="http://schemas.openxmlformats.org/officeDocument/2006/relationships/slideLayout" Target="../slideLayouts/slideLayout87.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hyperlink" Target="https://en.wikipedia.org/wiki/Workday,_Inc."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11.xml"/><Relationship Id="rId16" Type="http://schemas.openxmlformats.org/officeDocument/2006/relationships/image" Target="../media/image76.png"/><Relationship Id="rId1" Type="http://schemas.openxmlformats.org/officeDocument/2006/relationships/slideLayout" Target="../slideLayouts/slideLayout1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azure/active-directory/saas-apps/workday-inbound-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inbound-tutorial#part-3-in-the-provisioning-app-configure-connectivity-to-workday-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tutorial#part-2-install-and-configure-on-premises-provisioning-agents" TargetMode="External"/><Relationship Id="rId5" Type="http://schemas.openxmlformats.org/officeDocument/2006/relationships/hyperlink" Target="https://learn.microsoft.com/en-us/azure/active-directory/saas-apps/workday-inbound-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workday-inbound-tutorial#enable-and-launch-user-provision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inbound-provisioning-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tutorial#part-3-in-the-provisioning-app-configure-connectivity-to-successfactors-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tutorial#part-2-install-and-configure-on-premises-provisioning-agents" TargetMode="External"/><Relationship Id="rId5" Type="http://schemas.openxmlformats.org/officeDocument/2006/relationships/hyperlink" Target="https://learn.microsoft.com/en-us/azure/active-directory/saas-apps/sap-successfactors-inbound-provisioning-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sap-successfactors-inbound-provisioning-tutorial#enable-and-launch-user-provision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4.png"/><Relationship Id="rId21" Type="http://schemas.openxmlformats.org/officeDocument/2006/relationships/image" Target="../media/image45.emf"/><Relationship Id="rId7" Type="http://schemas.openxmlformats.org/officeDocument/2006/relationships/image" Target="../media/image56.emf"/><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89.xml"/><Relationship Id="rId6" Type="http://schemas.openxmlformats.org/officeDocument/2006/relationships/image" Target="../media/image87.svg"/><Relationship Id="rId11" Type="http://schemas.openxmlformats.org/officeDocument/2006/relationships/image" Target="../media/image90.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101.svg"/><Relationship Id="rId10" Type="http://schemas.openxmlformats.org/officeDocument/2006/relationships/image" Target="../media/image48.png"/><Relationship Id="rId19" Type="http://schemas.openxmlformats.org/officeDocument/2006/relationships/image" Target="../media/image98.png"/><Relationship Id="rId4" Type="http://schemas.openxmlformats.org/officeDocument/2006/relationships/image" Target="../media/image85.svg"/><Relationship Id="rId9" Type="http://schemas.openxmlformats.org/officeDocument/2006/relationships/image" Target="../media/image89.svg"/><Relationship Id="rId14" Type="http://schemas.openxmlformats.org/officeDocument/2006/relationships/image" Target="../media/image93.svg"/><Relationship Id="rId22" Type="http://schemas.openxmlformats.org/officeDocument/2006/relationships/image" Target="../media/image100.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hyperlink" Target="https://learn.microsoft.com/en-us/azure/active-directory/app-provisioning/inbound-provisioning-api-configure-app#configure-api-driven-inbound-provisioning-to-on-premises-ad" TargetMode="External"/><Relationship Id="rId7" Type="http://schemas.openxmlformats.org/officeDocument/2006/relationships/hyperlink" Target="https://learn.microsoft.com/en-us/azure/active-directory/app-provisioning/inbound-provisioning-api-custom-attributes" TargetMode="External"/><Relationship Id="rId2" Type="http://schemas.openxmlformats.org/officeDocument/2006/relationships/hyperlink" Target="https://learn.microsoft.com/en-us/azure/active-directory/app-provisioning/inbound-provisioning-api-configure-app#create-your-api-driven-provisioning-app"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app-provisioning/customize-application-attributes" TargetMode="External"/><Relationship Id="rId5" Type="http://schemas.openxmlformats.org/officeDocument/2006/relationships/hyperlink" Target="https://learn.microsoft.com/en-us/azure/active-directory/app-provisioning/inbound-provisioning-api-grant-access" TargetMode="External"/><Relationship Id="rId4" Type="http://schemas.openxmlformats.org/officeDocument/2006/relationships/hyperlink" Target="https://learn.microsoft.com/en-us/azure/active-directory/app-provisioning/inbound-provisioning-api-configure-app#configure-api-driven-inbound-provisioning-to-azure-a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learn.microsoft.com/en-us/azure/active-directory/app-provisioning/inbound-provisioning-api-faqs" TargetMode="External"/><Relationship Id="rId3" Type="http://schemas.openxmlformats.org/officeDocument/2006/relationships/hyperlink" Target="https://learn.microsoft.com/en-us/azure/active-directory/app-provisioning/inbound-provisioning-api-curl-tutorial" TargetMode="External"/><Relationship Id="rId7" Type="http://schemas.openxmlformats.org/officeDocument/2006/relationships/hyperlink" Target="https://learn.microsoft.com/en-us/azure/active-directory/app-provisioning/inbound-provisioning-api-logic-apps" TargetMode="External"/><Relationship Id="rId2" Type="http://schemas.openxmlformats.org/officeDocument/2006/relationships/notesSlide" Target="../notesSlides/notesSlide16.xml"/><Relationship Id="rId1" Type="http://schemas.openxmlformats.org/officeDocument/2006/relationships/slideLayout" Target="../slideLayouts/slideLayout82.xml"/><Relationship Id="rId6" Type="http://schemas.openxmlformats.org/officeDocument/2006/relationships/hyperlink" Target="https://learn.microsoft.com/en-us/azure/active-directory/app-provisioning/inbound-provisioning-api-powershell" TargetMode="External"/><Relationship Id="rId5" Type="http://schemas.openxmlformats.org/officeDocument/2006/relationships/hyperlink" Target="https://learn.microsoft.com/en-us/azure/active-directory/app-provisioning/inbound-provisioning-api-graph-explorer" TargetMode="External"/><Relationship Id="rId4" Type="http://schemas.openxmlformats.org/officeDocument/2006/relationships/hyperlink" Target="https://learn.microsoft.com/en-us/azure/active-directory/app-provisioning/inbound-provisioning-api-postman"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3.png"/><Relationship Id="rId3" Type="http://schemas.openxmlformats.org/officeDocument/2006/relationships/image" Target="../media/image45.emf"/><Relationship Id="rId21" Type="http://schemas.openxmlformats.org/officeDocument/2006/relationships/image" Target="../media/image48.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7.xml"/><Relationship Id="rId16" Type="http://schemas.openxmlformats.org/officeDocument/2006/relationships/image" Target="../media/image111.svg"/><Relationship Id="rId20" Type="http://schemas.openxmlformats.org/officeDocument/2006/relationships/image" Target="../media/image115.jpeg"/><Relationship Id="rId1" Type="http://schemas.openxmlformats.org/officeDocument/2006/relationships/slideLayout" Target="../slideLayouts/slideLayout19.xml"/><Relationship Id="rId6" Type="http://schemas.openxmlformats.org/officeDocument/2006/relationships/image" Target="../media/image102.png"/><Relationship Id="rId11" Type="http://schemas.openxmlformats.org/officeDocument/2006/relationships/image" Target="../media/image107.emf"/><Relationship Id="rId5" Type="http://schemas.openxmlformats.org/officeDocument/2006/relationships/image" Target="../media/image47.svg"/><Relationship Id="rId15" Type="http://schemas.openxmlformats.org/officeDocument/2006/relationships/image" Target="../media/image110.png"/><Relationship Id="rId10" Type="http://schemas.openxmlformats.org/officeDocument/2006/relationships/image" Target="../media/image106.emf"/><Relationship Id="rId19" Type="http://schemas.openxmlformats.org/officeDocument/2006/relationships/image" Target="../media/image114.png"/><Relationship Id="rId4" Type="http://schemas.openxmlformats.org/officeDocument/2006/relationships/image" Target="../media/image46.png"/><Relationship Id="rId9" Type="http://schemas.openxmlformats.org/officeDocument/2006/relationships/image" Target="../media/image105.emf"/><Relationship Id="rId1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azure/active-directory/app-provisioning/use-scim-to-provision-users-and-groups" TargetMode="Externa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azure/active-directory/saas-apps/salesforce-provisioning-tutorial" TargetMode="External"/><Relationship Id="rId7" Type="http://schemas.openxmlformats.org/officeDocument/2006/relationships/hyperlink" Target="https://learn.microsoft.com/en-us/azure/active-directory/saas-apps/zoom-provisioning-tutorial" TargetMode="External"/><Relationship Id="rId2" Type="http://schemas.openxmlformats.org/officeDocument/2006/relationships/hyperlink" Target="https://learn.microsoft.com/en-us/azure/active-directory/saas-apps/servicenow-provisioning-tutorial"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place-by-facebook-provisioning-tutorial" TargetMode="External"/><Relationship Id="rId5" Type="http://schemas.openxmlformats.org/officeDocument/2006/relationships/hyperlink" Target="https://learn.microsoft.com/en-us/azure/active-directory/saas-apps/cisco-webex-provisioning-tutorial" TargetMode="External"/><Relationship Id="rId4" Type="http://schemas.openxmlformats.org/officeDocument/2006/relationships/hyperlink" Target="https://learn.microsoft.com/en-us/azure/active-directory/saas-apps/box-userprovisioning-tutorial"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25.emf"/><Relationship Id="rId3" Type="http://schemas.openxmlformats.org/officeDocument/2006/relationships/image" Target="../media/image56.emf"/><Relationship Id="rId7" Type="http://schemas.openxmlformats.org/officeDocument/2006/relationships/image" Target="../media/image105.emf"/><Relationship Id="rId12"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123.svg"/><Relationship Id="rId5" Type="http://schemas.openxmlformats.org/officeDocument/2006/relationships/image" Target="../media/image120.png"/><Relationship Id="rId15" Type="http://schemas.openxmlformats.org/officeDocument/2006/relationships/hyperlink" Target="https://learn.microsoft.com/en-us/azure/active-directory/app-provisioning/on-premises-scim-provisioning" TargetMode="External"/><Relationship Id="rId10" Type="http://schemas.openxmlformats.org/officeDocument/2006/relationships/image" Target="../media/image122.png"/><Relationship Id="rId4" Type="http://schemas.openxmlformats.org/officeDocument/2006/relationships/image" Target="../media/image48.png"/><Relationship Id="rId9" Type="http://schemas.openxmlformats.org/officeDocument/2006/relationships/image" Target="../media/image107.emf"/><Relationship Id="rId1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31.jpeg"/><Relationship Id="rId3" Type="http://schemas.openxmlformats.org/officeDocument/2006/relationships/image" Target="../media/image56.emf"/><Relationship Id="rId7" Type="http://schemas.openxmlformats.org/officeDocument/2006/relationships/image" Target="../media/image99.svg"/><Relationship Id="rId12" Type="http://schemas.openxmlformats.org/officeDocument/2006/relationships/image" Target="../media/image130.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98.png"/><Relationship Id="rId11" Type="http://schemas.openxmlformats.org/officeDocument/2006/relationships/image" Target="../media/image129.jpeg"/><Relationship Id="rId5" Type="http://schemas.openxmlformats.org/officeDocument/2006/relationships/image" Target="../media/image97.svg"/><Relationship Id="rId10" Type="http://schemas.openxmlformats.org/officeDocument/2006/relationships/image" Target="../media/image128.svg"/><Relationship Id="rId4" Type="http://schemas.openxmlformats.org/officeDocument/2006/relationships/image" Target="../media/image96.png"/><Relationship Id="rId9" Type="http://schemas.openxmlformats.org/officeDocument/2006/relationships/image" Target="../media/image127.png"/><Relationship Id="rId1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hyperlink" Target="https://learn.microsoft.com/en-us/azure/active-directory/governance/how-to-lifecycle-workflow-sync-attributes"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5.emf"/><Relationship Id="rId7"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5.svg"/><Relationship Id="rId7" Type="http://schemas.openxmlformats.org/officeDocument/2006/relationships/image" Target="../media/image138.svg"/><Relationship Id="rId2" Type="http://schemas.openxmlformats.org/officeDocument/2006/relationships/image" Target="../media/image134.png"/><Relationship Id="rId1" Type="http://schemas.openxmlformats.org/officeDocument/2006/relationships/slideLayout" Target="../slideLayouts/slideLayout21.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46.png"/><Relationship Id="rId9" Type="http://schemas.openxmlformats.org/officeDocument/2006/relationships/image" Target="../media/image140.emf"/></Relationships>
</file>

<file path=ppt/slides/_rels/slide59.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svg"/><Relationship Id="rId3" Type="http://schemas.openxmlformats.org/officeDocument/2006/relationships/image" Target="../media/image98.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23.xml"/><Relationship Id="rId16" Type="http://schemas.openxmlformats.org/officeDocument/2006/relationships/image" Target="../media/image151.jpeg"/><Relationship Id="rId1" Type="http://schemas.openxmlformats.org/officeDocument/2006/relationships/slideLayout" Target="../slideLayouts/slideLayout26.xml"/><Relationship Id="rId6" Type="http://schemas.openxmlformats.org/officeDocument/2006/relationships/image" Target="../media/image142.svg"/><Relationship Id="rId11" Type="http://schemas.openxmlformats.org/officeDocument/2006/relationships/image" Target="../media/image147.emf"/><Relationship Id="rId5" Type="http://schemas.openxmlformats.org/officeDocument/2006/relationships/image" Target="../media/image141.png"/><Relationship Id="rId15" Type="http://schemas.openxmlformats.org/officeDocument/2006/relationships/image" Target="../media/image150.png"/><Relationship Id="rId10" Type="http://schemas.openxmlformats.org/officeDocument/2006/relationships/image" Target="../media/image146.svg"/><Relationship Id="rId4" Type="http://schemas.openxmlformats.org/officeDocument/2006/relationships/image" Target="../media/image99.svg"/><Relationship Id="rId9" Type="http://schemas.openxmlformats.org/officeDocument/2006/relationships/image" Target="../media/image145.pn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45.emf"/><Relationship Id="rId1" Type="http://schemas.openxmlformats.org/officeDocument/2006/relationships/slideLayout" Target="../slideLayouts/slideLayout26.xml"/><Relationship Id="rId6" Type="http://schemas.openxmlformats.org/officeDocument/2006/relationships/image" Target="../media/image132.png"/><Relationship Id="rId5" Type="http://schemas.openxmlformats.org/officeDocument/2006/relationships/image" Target="../media/image155.emf"/><Relationship Id="rId4" Type="http://schemas.openxmlformats.org/officeDocument/2006/relationships/image" Target="../media/image154.emf"/></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132.png"/><Relationship Id="rId4" Type="http://schemas.openxmlformats.org/officeDocument/2006/relationships/image" Target="../media/image157.emf"/></Relationships>
</file>

<file path=ppt/slides/_rels/slide65.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37.png"/><Relationship Id="rId7"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40.emf"/><Relationship Id="rId5" Type="http://schemas.openxmlformats.org/officeDocument/2006/relationships/image" Target="../media/image139.emf"/><Relationship Id="rId10" Type="http://schemas.openxmlformats.org/officeDocument/2006/relationships/image" Target="../media/image161.svg"/><Relationship Id="rId4" Type="http://schemas.openxmlformats.org/officeDocument/2006/relationships/image" Target="../media/image138.svg"/><Relationship Id="rId9" Type="http://schemas.openxmlformats.org/officeDocument/2006/relationships/image" Target="../media/image160.png"/></Relationships>
</file>

<file path=ppt/slides/_rels/slide6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svg"/><Relationship Id="rId3" Type="http://schemas.openxmlformats.org/officeDocument/2006/relationships/image" Target="../media/image142.svg"/><Relationship Id="rId7" Type="http://schemas.openxmlformats.org/officeDocument/2006/relationships/image" Target="../media/image149.svg"/><Relationship Id="rId12" Type="http://schemas.openxmlformats.org/officeDocument/2006/relationships/image" Target="../media/image166.png"/><Relationship Id="rId17" Type="http://schemas.openxmlformats.org/officeDocument/2006/relationships/image" Target="../media/image171.svg"/><Relationship Id="rId2" Type="http://schemas.openxmlformats.org/officeDocument/2006/relationships/image" Target="../media/image141.png"/><Relationship Id="rId16" Type="http://schemas.openxmlformats.org/officeDocument/2006/relationships/image" Target="../media/image170.png"/><Relationship Id="rId1" Type="http://schemas.openxmlformats.org/officeDocument/2006/relationships/slideLayout" Target="../slideLayouts/slideLayout26.xml"/><Relationship Id="rId6" Type="http://schemas.openxmlformats.org/officeDocument/2006/relationships/image" Target="../media/image148.png"/><Relationship Id="rId11" Type="http://schemas.openxmlformats.org/officeDocument/2006/relationships/image" Target="../media/image165.svg"/><Relationship Id="rId5" Type="http://schemas.openxmlformats.org/officeDocument/2006/relationships/image" Target="../media/image146.svg"/><Relationship Id="rId15" Type="http://schemas.openxmlformats.org/officeDocument/2006/relationships/image" Target="../media/image169.svg"/><Relationship Id="rId10" Type="http://schemas.openxmlformats.org/officeDocument/2006/relationships/image" Target="../media/image164.png"/><Relationship Id="rId4" Type="http://schemas.openxmlformats.org/officeDocument/2006/relationships/image" Target="../media/image145.png"/><Relationship Id="rId9" Type="http://schemas.openxmlformats.org/officeDocument/2006/relationships/image" Target="../media/image163.svg"/><Relationship Id="rId14" Type="http://schemas.openxmlformats.org/officeDocument/2006/relationships/image" Target="../media/image168.png"/></Relationships>
</file>

<file path=ppt/slides/_rels/slide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3.xml"/><Relationship Id="rId7" Type="http://schemas.openxmlformats.org/officeDocument/2006/relationships/image" Target="../media/image173.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75.svg"/><Relationship Id="rId4" Type="http://schemas.openxmlformats.org/officeDocument/2006/relationships/diagramQuickStyle" Target="../diagrams/quickStyle3.xml"/><Relationship Id="rId9" Type="http://schemas.openxmlformats.org/officeDocument/2006/relationships/image" Target="../media/image174.png"/></Relationships>
</file>

<file path=ppt/slides/_rels/slide73.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emplates#real-time-employee-change" TargetMode="External"/><Relationship Id="rId13" Type="http://schemas.openxmlformats.org/officeDocument/2006/relationships/hyperlink" Target="https://learn.microsoft.com/en-us/azure/active-directory/governance/trigger-custom-task" TargetMode="External"/><Relationship Id="rId3" Type="http://schemas.openxmlformats.org/officeDocument/2006/relationships/hyperlink" Target="https://learn.microsoft.com/en-us/azure/active-directory/governance/how-to-lifecycle-workflow-sync-attributes" TargetMode="External"/><Relationship Id="rId7" Type="http://schemas.openxmlformats.org/officeDocument/2006/relationships/hyperlink" Target="https://learn.microsoft.com/en-us/azure/active-directory/governance/lifecycle-workflow-templates#post-onboarding-of-an-employee" TargetMode="External"/><Relationship Id="rId12" Type="http://schemas.openxmlformats.org/officeDocument/2006/relationships/hyperlink" Target="https://learn.microsoft.com/en-us/azure/active-directory/governance/lifecycle-workflow-templates#post-offboarding-of-an-employee"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lifecycle-workflow-templates#onboard-new-hire-employee" TargetMode="External"/><Relationship Id="rId11" Type="http://schemas.openxmlformats.org/officeDocument/2006/relationships/hyperlink" Target="https://learn.microsoft.com/en-us/azure/active-directory/governance/tutorial-scheduled-leaver-portal" TargetMode="External"/><Relationship Id="rId5" Type="http://schemas.openxmlformats.org/officeDocument/2006/relationships/hyperlink" Target="https://learn.microsoft.com/en-us/azure/active-directory/governance/tutorial-onboard-custom-workflow-portal" TargetMode="External"/><Relationship Id="rId10" Type="http://schemas.openxmlformats.org/officeDocument/2006/relationships/hyperlink" Target="https://learn.microsoft.com/en-us/azure/active-directory/governance/lifecycle-workflow-templates#pre-offboarding-of-an-employee" TargetMode="External"/><Relationship Id="rId4" Type="http://schemas.openxmlformats.org/officeDocument/2006/relationships/hyperlink" Target="https://learn.microsoft.com/en-us/azure/active-directory/governance/tutorial-prepare-user-accounts" TargetMode="External"/><Relationship Id="rId9" Type="http://schemas.openxmlformats.org/officeDocument/2006/relationships/hyperlink" Target="https://learn.microsoft.com/en-us/azure/active-directory/governance/tutorial-offboard-custom-workflow-portal"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asks#add-user-to-teams" TargetMode="External"/><Relationship Id="rId13" Type="http://schemas.openxmlformats.org/officeDocument/2006/relationships/hyperlink" Target="https://learn.microsoft.com/en-us/azure/active-directory/governance/lifecycle-workflow-tasks#remove-users-from-all-groups" TargetMode="External"/><Relationship Id="rId18" Type="http://schemas.openxmlformats.org/officeDocument/2006/relationships/hyperlink" Target="https://learn.microsoft.com/en-us/azure/active-directory/governance/lifecycle-workflow-tasks#cancel-all-pending-access-package-assignment-requests-for-user" TargetMode="External"/><Relationship Id="rId3" Type="http://schemas.openxmlformats.org/officeDocument/2006/relationships/hyperlink" Target="https://learn.microsoft.com/en-us/azure/active-directory/governance/lifecycle-workflow-tasks#send-onboarding-reminder-email" TargetMode="External"/><Relationship Id="rId21" Type="http://schemas.openxmlformats.org/officeDocument/2006/relationships/hyperlink" Target="https://learn.microsoft.com/en-us/azure/active-directory/governance/lifecycle-workflow-tasks#send-email-to-manager-before-users-last-day" TargetMode="External"/><Relationship Id="rId7" Type="http://schemas.openxmlformats.org/officeDocument/2006/relationships/hyperlink" Target="https://learn.microsoft.com/en-us/azure/active-directory/governance/lifecycle-workflow-tasks#add-user-to-groups" TargetMode="External"/><Relationship Id="rId12" Type="http://schemas.openxmlformats.org/officeDocument/2006/relationships/hyperlink" Target="https://learn.microsoft.com/en-us/azure/active-directory/governance/lifecycle-workflow-tasks#remove-user-from-selected-groups" TargetMode="External"/><Relationship Id="rId17" Type="http://schemas.openxmlformats.org/officeDocument/2006/relationships/hyperlink" Target="https://learn.microsoft.com/en-us/azure/active-directory/governance/lifecycle-workflow-tasks#remove-all-access-package-assignments-for-user" TargetMode="External"/><Relationship Id="rId2" Type="http://schemas.openxmlformats.org/officeDocument/2006/relationships/hyperlink" Target="https://learn.microsoft.com/en-us/azure/active-directory/governance/lifecycle-workflow-tasks#send-welcome-email-to-new-hire" TargetMode="External"/><Relationship Id="rId16" Type="http://schemas.openxmlformats.org/officeDocument/2006/relationships/hyperlink" Target="https://learn.microsoft.com/en-us/azure/active-directory/governance/lifecycle-workflow-tasks#remove-access-package-assignment-for-user" TargetMode="External"/><Relationship Id="rId20" Type="http://schemas.openxmlformats.org/officeDocument/2006/relationships/hyperlink" Target="https://learn.microsoft.com/en-us/azure/active-directory/governance/lifecycle-workflow-tasks#delete-user" TargetMode="External"/><Relationship Id="rId1" Type="http://schemas.openxmlformats.org/officeDocument/2006/relationships/slideLayout" Target="../slideLayouts/slideLayout91.xml"/><Relationship Id="rId6" Type="http://schemas.openxmlformats.org/officeDocument/2006/relationships/hyperlink" Target="https://learn.microsoft.com/en-us/azure/active-directory/governance/lifecycle-workflow-tasks#request-user-access-package-assignment" TargetMode="External"/><Relationship Id="rId11" Type="http://schemas.openxmlformats.org/officeDocument/2006/relationships/hyperlink" Target="https://learn.microsoft.com/en-us/azure/active-directory/governance/lifecycle-workflow-tasks#disable-user-account" TargetMode="External"/><Relationship Id="rId5" Type="http://schemas.openxmlformats.org/officeDocument/2006/relationships/hyperlink" Target="https://learn.microsoft.com/en-us/azure/active-directory/governance/lifecycle-workflow-tasks#send-email-to-notify-manager-of-user-move" TargetMode="External"/><Relationship Id="rId15" Type="http://schemas.openxmlformats.org/officeDocument/2006/relationships/hyperlink" Target="https://learn.microsoft.com/en-us/azure/active-directory/governance/lifecycle-workflow-tasks#remove-users-from-all-teams" TargetMode="External"/><Relationship Id="rId23" Type="http://schemas.openxmlformats.org/officeDocument/2006/relationships/hyperlink" Target="https://learn.microsoft.com/en-us/azure/active-directory/governance/lifecycle-workflow-tasks#send-email-to-users-manager-after-their-last-day" TargetMode="External"/><Relationship Id="rId10" Type="http://schemas.openxmlformats.org/officeDocument/2006/relationships/hyperlink" Target="https://learn.microsoft.com/en-us/azure/active-directory/governance/lifecycle-workflow-tasks#run-a-custom-task-extension" TargetMode="External"/><Relationship Id="rId19" Type="http://schemas.openxmlformats.org/officeDocument/2006/relationships/hyperlink" Target="https://learn.microsoft.com/en-us/azure/active-directory/governance/lifecycle-workflow-tasks#remove-all-license-assignments-from-user" TargetMode="External"/><Relationship Id="rId4" Type="http://schemas.openxmlformats.org/officeDocument/2006/relationships/hyperlink" Target="https://learn.microsoft.com/en-us/azure/active-directory/governance/lifecycle-workflow-tasks#generate-temporary-access-pass-and-send-via-email-to-users-manager" TargetMode="External"/><Relationship Id="rId9" Type="http://schemas.openxmlformats.org/officeDocument/2006/relationships/hyperlink" Target="https://learn.microsoft.com/en-us/azure/active-directory/governance/lifecycle-workflow-tasks#enable-user-account" TargetMode="External"/><Relationship Id="rId14" Type="http://schemas.openxmlformats.org/officeDocument/2006/relationships/hyperlink" Target="https://learn.microsoft.com/en-us/azure/active-directory/governance/lifecycle-workflow-tasks#remove-user-from-teams" TargetMode="External"/><Relationship Id="rId22" Type="http://schemas.openxmlformats.org/officeDocument/2006/relationships/hyperlink" Target="https://learn.microsoft.com/en-us/azure/active-directory/governance/lifecycle-workflow-tasks#send-email-on-users-last-day"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2: SaaS Apps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(1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nvGraphicFramePr>
        <p:xfrm>
          <a:off x="560905" y="3127792"/>
          <a:ext cx="11045878" cy="148336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dirty="0"/>
                        <a:t>Microsoft Entra ID Global Admin</a:t>
                      </a:r>
                      <a:endParaRPr lang="de-DE" dirty="0"/>
                    </a:p>
                  </a:txBody>
                  <a:tcPr/>
                </a:tc>
                <a:tc>
                  <a:txBody>
                    <a:bodyPr/>
                    <a:lstStyle/>
                    <a:p>
                      <a:r>
                        <a:rPr lang="en-US" sz="1800" dirty="0">
                          <a:sym typeface="Wingdings" panose="05000000000000000000" pitchFamily="2" charset="2"/>
                        </a:rPr>
                        <a:t> </a:t>
                      </a:r>
                      <a:r>
                        <a:rPr lang="en-US" sz="1800" dirty="0"/>
                        <a:t>Configure SCIM provisioning SaaS Apps in Microsoft Entra ID</a:t>
                      </a:r>
                    </a:p>
                  </a:txBody>
                  <a:tcPr/>
                </a:tc>
                <a:extLst>
                  <a:ext uri="{0D108BD9-81ED-4DB2-BD59-A6C34878D82A}">
                    <a16:rowId xmlns:a16="http://schemas.microsoft.com/office/drawing/2014/main" val="2668198742"/>
                  </a:ext>
                </a:extLst>
              </a:tr>
              <a:tr h="370840">
                <a:tc>
                  <a:txBody>
                    <a:bodyPr/>
                    <a:lstStyle/>
                    <a:p>
                      <a:r>
                        <a:rPr lang="de-DE"/>
                        <a:t>SaaS App Administrator</a:t>
                      </a:r>
                    </a:p>
                  </a:txBody>
                  <a:tcPr/>
                </a:tc>
                <a:tc>
                  <a:txBody>
                    <a:bodyPr/>
                    <a:lstStyle/>
                    <a:p>
                      <a:r>
                        <a:rPr lang="en-US" sz="1800">
                          <a:sym typeface="Wingdings" panose="05000000000000000000" pitchFamily="2" charset="2"/>
                        </a:rPr>
                        <a:t> Validate provisioning in SaaS App </a:t>
                      </a:r>
                      <a:endParaRPr lang="en-US" sz="1800"/>
                    </a:p>
                  </a:txBody>
                  <a:tcPr/>
                </a:tc>
                <a:extLst>
                  <a:ext uri="{0D108BD9-81ED-4DB2-BD59-A6C34878D82A}">
                    <a16:rowId xmlns:a16="http://schemas.microsoft.com/office/drawing/2014/main" val="1780734041"/>
                  </a:ext>
                </a:extLst>
              </a:tr>
              <a:tr h="370840">
                <a:tc>
                  <a:txBody>
                    <a:bodyPr/>
                    <a:lstStyle/>
                    <a:p>
                      <a:r>
                        <a:rPr lang="de-DE" sz="1600"/>
                        <a:t>On-</a:t>
                      </a:r>
                      <a:r>
                        <a:rPr lang="de-DE" sz="1600" err="1"/>
                        <a:t>prem</a:t>
                      </a:r>
                      <a:r>
                        <a:rPr lang="de-DE" sz="1600"/>
                        <a:t> App Administrator (Optional)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Validate provisioning in on-premises App</a:t>
                      </a:r>
                      <a:endParaRPr lang="en-US" sz="1800" dirty="0"/>
                    </a:p>
                  </a:txBody>
                  <a:tcPr/>
                </a:tc>
                <a:extLst>
                  <a:ext uri="{0D108BD9-81ED-4DB2-BD59-A6C34878D82A}">
                    <a16:rowId xmlns:a16="http://schemas.microsoft.com/office/drawing/2014/main" val="3713027442"/>
                  </a:ext>
                </a:extLst>
              </a:tr>
            </a:tbl>
          </a:graphicData>
        </a:graphic>
      </p:graphicFrame>
      <p:sp>
        <p:nvSpPr>
          <p:cNvPr id="5" name="TextBox 23">
            <a:extLst>
              <a:ext uri="{FF2B5EF4-FFF2-40B4-BE49-F238E27FC236}">
                <a16:creationId xmlns:a16="http://schemas.microsoft.com/office/drawing/2014/main" id="{30C363DE-8584-DB63-6260-777AD58094AF}"/>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3B44E63E-18A9-A7FB-F4F7-D94EEDF5BB1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3DD08E6B-85FC-D88F-B91C-3B0759A79917}"/>
              </a:ext>
            </a:extLst>
          </p:cNvPr>
          <p:cNvCxnSpPr>
            <a:cxnSpLocks/>
            <a:stCxn id="28" idx="6"/>
            <a:endCxn id="36"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Ellipse 4">
            <a:extLst>
              <a:ext uri="{FF2B5EF4-FFF2-40B4-BE49-F238E27FC236}">
                <a16:creationId xmlns:a16="http://schemas.microsoft.com/office/drawing/2014/main" id="{9349F451-F8EB-AA72-9FCE-FA601358C769}"/>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Ellipse 40">
            <a:extLst>
              <a:ext uri="{FF2B5EF4-FFF2-40B4-BE49-F238E27FC236}">
                <a16:creationId xmlns:a16="http://schemas.microsoft.com/office/drawing/2014/main" id="{8E49E7EF-6D97-F688-C3E8-DA139189BDA4}"/>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E25F3BF0-C393-8056-274F-414DC5A81661}"/>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31" name="TextBox 23">
            <a:extLst>
              <a:ext uri="{FF2B5EF4-FFF2-40B4-BE49-F238E27FC236}">
                <a16:creationId xmlns:a16="http://schemas.microsoft.com/office/drawing/2014/main" id="{DD21198F-7A4C-500F-375E-BB760F37B717}"/>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2" name="TextBox 12">
            <a:extLst>
              <a:ext uri="{FF2B5EF4-FFF2-40B4-BE49-F238E27FC236}">
                <a16:creationId xmlns:a16="http://schemas.microsoft.com/office/drawing/2014/main" id="{31356DA1-617B-F59E-3628-E50F69C3402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3" name="Ellipse 4">
            <a:extLst>
              <a:ext uri="{FF2B5EF4-FFF2-40B4-BE49-F238E27FC236}">
                <a16:creationId xmlns:a16="http://schemas.microsoft.com/office/drawing/2014/main" id="{141E21B7-8765-9625-5228-CD09965FFA14}"/>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23">
            <a:extLst>
              <a:ext uri="{FF2B5EF4-FFF2-40B4-BE49-F238E27FC236}">
                <a16:creationId xmlns:a16="http://schemas.microsoft.com/office/drawing/2014/main" id="{DC4F18F5-A08A-45A8-AFE8-0817B4D7B17B}"/>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5" name="TextBox 12">
            <a:extLst>
              <a:ext uri="{FF2B5EF4-FFF2-40B4-BE49-F238E27FC236}">
                <a16:creationId xmlns:a16="http://schemas.microsoft.com/office/drawing/2014/main" id="{3F2D3941-B6E3-B1C9-7BF5-1B02B94F2D12}"/>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6" name="Ellipse 33">
            <a:extLst>
              <a:ext uri="{FF2B5EF4-FFF2-40B4-BE49-F238E27FC236}">
                <a16:creationId xmlns:a16="http://schemas.microsoft.com/office/drawing/2014/main" id="{CA60298E-F4AA-E2F4-31F1-099DE3397DE7}"/>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488156E0-1B2D-E080-E49F-B9DED5BE5B2C}"/>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12">
            <a:extLst>
              <a:ext uri="{FF2B5EF4-FFF2-40B4-BE49-F238E27FC236}">
                <a16:creationId xmlns:a16="http://schemas.microsoft.com/office/drawing/2014/main" id="{9D8EE369-B811-883B-D1EF-5D33FDDBC3EC}"/>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9" name="Gerade Verbindung mit Pfeil 2">
            <a:extLst>
              <a:ext uri="{FF2B5EF4-FFF2-40B4-BE49-F238E27FC236}">
                <a16:creationId xmlns:a16="http://schemas.microsoft.com/office/drawing/2014/main" id="{D58B1F1C-0069-ECCB-CA74-40DAC88E6A53}"/>
              </a:ext>
            </a:extLst>
          </p:cNvPr>
          <p:cNvCxnSpPr>
            <a:cxnSpLocks/>
            <a:stCxn id="37" idx="6"/>
          </p:cNvCxnSpPr>
          <p:nvPr/>
        </p:nvCxnSpPr>
        <p:spPr>
          <a:xfrm>
            <a:off x="5996141" y="1840331"/>
            <a:ext cx="3913956" cy="792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2">
            <a:extLst>
              <a:ext uri="{FF2B5EF4-FFF2-40B4-BE49-F238E27FC236}">
                <a16:creationId xmlns:a16="http://schemas.microsoft.com/office/drawing/2014/main" id="{2965015C-769F-455D-61BA-971C5A9278CA}"/>
              </a:ext>
            </a:extLst>
          </p:cNvPr>
          <p:cNvCxnSpPr>
            <a:cxnSpLocks/>
            <a:stCxn id="36" idx="6"/>
            <a:endCxn id="37"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792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3: </a:t>
            </a:r>
            <a:r>
              <a:rPr lang="en-US" sz="3600"/>
              <a:t>Lifecycle</a:t>
            </a:r>
            <a:r>
              <a:rPr lang="en-US"/>
              <a:t>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(3 hour)</a:t>
            </a:r>
          </a:p>
        </p:txBody>
      </p:sp>
      <p:sp>
        <p:nvSpPr>
          <p:cNvPr id="5" name="TextBox 23">
            <a:extLst>
              <a:ext uri="{FF2B5EF4-FFF2-40B4-BE49-F238E27FC236}">
                <a16:creationId xmlns:a16="http://schemas.microsoft.com/office/drawing/2014/main" id="{E990E86A-F21A-F568-B1E8-7CE50692EF45}"/>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80EBCDB2-0E0F-FD4F-2771-1355A8C62B25}"/>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4657AB92-11AE-11CB-B985-BFFEBB1D85C6}"/>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2D008BC5-5560-8E9E-9317-F5A1874DA4AD}"/>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C2417D73-5FFA-E4C4-9E96-92439CB9E055}"/>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DFC3DE0C-FBF5-4D55-4806-6522EEB5FE98}"/>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336859BA-1292-83F2-B2FF-B72C0EC233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8795C353-D168-C178-72EC-2B743825BE8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5ED730EF-3A56-DA8B-96BE-7D42B3DFF14D}"/>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7F05C0B0-443E-D167-1EB3-D8FF5AE17BD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732AB9AD-F6B7-F57B-5CFB-E6DE53E70B41}"/>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75DB813F-CC44-8D2C-4900-D9720726CD7E}"/>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C40F5F04-C204-7625-C60E-F40D980B7360}"/>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B6B47448-ECEA-4797-9183-929637BFE9C9}"/>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A0991AA7-3320-2B36-81C1-7A2C88993DE3}"/>
              </a:ext>
            </a:extLst>
          </p:cNvPr>
          <p:cNvCxnSpPr>
            <a:cxnSpLocks/>
            <a:stCxn id="26" idx="6"/>
          </p:cNvCxnSpPr>
          <p:nvPr/>
        </p:nvCxnSpPr>
        <p:spPr>
          <a:xfrm>
            <a:off x="8803158" y="1836022"/>
            <a:ext cx="1106939" cy="1223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2">
            <a:extLst>
              <a:ext uri="{FF2B5EF4-FFF2-40B4-BE49-F238E27FC236}">
                <a16:creationId xmlns:a16="http://schemas.microsoft.com/office/drawing/2014/main" id="{E3C0DA69-FE1E-CD15-0725-910601F6A36C}"/>
              </a:ext>
            </a:extLst>
          </p:cNvPr>
          <p:cNvCxnSpPr>
            <a:cxnSpLocks/>
            <a:stCxn id="34" idx="6"/>
            <a:endCxn id="35"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2">
            <a:extLst>
              <a:ext uri="{FF2B5EF4-FFF2-40B4-BE49-F238E27FC236}">
                <a16:creationId xmlns:a16="http://schemas.microsoft.com/office/drawing/2014/main" id="{58C764DC-E316-CACB-EF87-0CE71310FE2E}"/>
              </a:ext>
            </a:extLst>
          </p:cNvPr>
          <p:cNvCxnSpPr>
            <a:cxnSpLocks/>
            <a:stCxn id="35" idx="6"/>
            <a:endCxn id="26"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0">
            <a:extLst>
              <a:ext uri="{FF2B5EF4-FFF2-40B4-BE49-F238E27FC236}">
                <a16:creationId xmlns:a16="http://schemas.microsoft.com/office/drawing/2014/main" id="{39EE4AD8-DEAC-76BE-9BD4-D54A5003D266}"/>
              </a:ext>
            </a:extLst>
          </p:cNvPr>
          <p:cNvGraphicFramePr>
            <a:graphicFrameLocks noGrp="1"/>
          </p:cNvGraphicFramePr>
          <p:nvPr/>
        </p:nvGraphicFramePr>
        <p:xfrm>
          <a:off x="588263" y="3178986"/>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Tree>
    <p:extLst>
      <p:ext uri="{BB962C8B-B14F-4D97-AF65-F5344CB8AC3E}">
        <p14:creationId xmlns:p14="http://schemas.microsoft.com/office/powerpoint/2010/main" val="2787447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dirty="0"/>
              <a:t>Microsoft </a:t>
            </a:r>
            <a:r>
              <a:rPr lang="en-GB" dirty="0" err="1"/>
              <a:t>Entra</a:t>
            </a:r>
            <a:r>
              <a:rPr lang="en-GB" dirty="0"/>
              <a:t> ID Governance features used on this scenario</a:t>
            </a:r>
            <a:br>
              <a:rPr lang="en-GB" dirty="0"/>
            </a:br>
            <a:endParaRPr lang="de-DE" dirty="0">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4118389751"/>
              </p:ext>
            </p:extLst>
          </p:nvPr>
        </p:nvGraphicFramePr>
        <p:xfrm>
          <a:off x="588263" y="1460543"/>
          <a:ext cx="11088264" cy="403860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Microsoft Entra ID Governance SKU</a:t>
                      </a:r>
                    </a:p>
                    <a:p>
                      <a:endParaRPr lang="en-US" sz="1600" noProof="0" dirty="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a:solidFill>
                            <a:schemeClr val="tx1"/>
                          </a:solidFill>
                          <a:effectLst/>
                          <a:latin typeface="+mn-lt"/>
                          <a:ea typeface="+mn-ea"/>
                          <a:cs typeface="+mn-cs"/>
                          <a:hlinkClick r:id="rId3"/>
                        </a:rPr>
                        <a:t>Lifecycle Workflows (LCW) J/M/L</a:t>
                      </a:r>
                      <a:endParaRPr lang="de-DE" sz="16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Enables you to create workflows to automate key onboarding and offboarding tasks to manage your users' lifecycle at scale.</a:t>
                      </a:r>
                      <a:endParaRPr lang="de-DE"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600"/>
                        <a:t>Yes</a:t>
                      </a:r>
                    </a:p>
                  </a:txBody>
                  <a:tcPr/>
                </a:tc>
                <a:extLst>
                  <a:ext uri="{0D108BD9-81ED-4DB2-BD59-A6C34878D82A}">
                    <a16:rowId xmlns:a16="http://schemas.microsoft.com/office/drawing/2014/main" val="1653969059"/>
                  </a:ext>
                </a:extLst>
              </a:tr>
              <a:tr h="234235">
                <a:tc>
                  <a:txBody>
                    <a:bodyPr/>
                    <a:lstStyle/>
                    <a:p>
                      <a:r>
                        <a:rPr lang="en-US" sz="1600" b="0" i="0" kern="1200">
                          <a:solidFill>
                            <a:schemeClr val="tx1"/>
                          </a:solidFill>
                          <a:effectLst/>
                          <a:latin typeface="+mn-lt"/>
                          <a:ea typeface="+mn-ea"/>
                          <a:cs typeface="+mn-cs"/>
                          <a:hlinkClick r:id="rId4"/>
                        </a:rPr>
                        <a:t>LCW + Custom Extensions (Logic Apps)</a:t>
                      </a:r>
                      <a:endParaRPr lang="en-GB" sz="1600" b="0"/>
                    </a:p>
                  </a:txBody>
                  <a:tcPr/>
                </a:tc>
                <a:tc>
                  <a:txBody>
                    <a:bodyPr/>
                    <a:lstStyle/>
                    <a:p>
                      <a:r>
                        <a:rPr lang="en-US" sz="1600" b="0" i="0" kern="1200">
                          <a:solidFill>
                            <a:schemeClr val="tx1"/>
                          </a:solidFill>
                          <a:effectLst/>
                          <a:latin typeface="+mn-lt"/>
                          <a:ea typeface="+mn-ea"/>
                          <a:cs typeface="+mn-cs"/>
                        </a:rPr>
                        <a:t>Lifecycle Workflows can be used to trigger custom tasks via an extension to Azure Logic Apps.</a:t>
                      </a:r>
                      <a:endParaRPr lang="en-GB" sz="1600" b="0" i="0" kern="120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GB" sz="1600" b="0" i="0" kern="1200">
                          <a:solidFill>
                            <a:schemeClr val="tx1"/>
                          </a:solidFill>
                          <a:effectLst/>
                          <a:latin typeface="+mn-lt"/>
                          <a:ea typeface="+mn-ea"/>
                          <a:cs typeface="+mn-cs"/>
                        </a:rPr>
                        <a:t>Yes</a:t>
                      </a:r>
                    </a:p>
                  </a:txBody>
                  <a:tcPr/>
                </a:tc>
                <a:extLst>
                  <a:ext uri="{0D108BD9-81ED-4DB2-BD59-A6C34878D82A}">
                    <a16:rowId xmlns:a16="http://schemas.microsoft.com/office/drawing/2014/main" val="3622530483"/>
                  </a:ext>
                </a:extLst>
              </a:tr>
              <a:tr h="234235">
                <a:tc>
                  <a:txBody>
                    <a:bodyPr/>
                    <a:lstStyle/>
                    <a:p>
                      <a:r>
                        <a:rPr lang="en-GB" sz="1600" b="0">
                          <a:hlinkClick r:id="rId5"/>
                        </a:rPr>
                        <a:t>HR Driven Provisioning</a:t>
                      </a:r>
                      <a:endParaRPr lang="en-GB" sz="1600" b="0"/>
                    </a:p>
                  </a:txBody>
                  <a:tcPr/>
                </a:tc>
                <a:tc>
                  <a:txBody>
                    <a:bodyPr/>
                    <a:lstStyle/>
                    <a:p>
                      <a:r>
                        <a:rPr lang="en-US" sz="1600" b="0" i="0" kern="1200">
                          <a:solidFill>
                            <a:schemeClr val="tx1"/>
                          </a:solidFill>
                          <a:effectLst/>
                          <a:latin typeface="+mn-lt"/>
                          <a:ea typeface="+mn-ea"/>
                          <a:cs typeface="+mn-cs"/>
                        </a:rPr>
                        <a:t>HR driven provisioning is the process of creating digital identities based on a human resources system. </a:t>
                      </a:r>
                      <a:endParaRPr lang="en-GB" sz="16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r h="234235">
                <a:tc>
                  <a:txBody>
                    <a:bodyPr/>
                    <a:lstStyle/>
                    <a:p>
                      <a:r>
                        <a:rPr lang="en-GB" sz="1600" b="0">
                          <a:hlinkClick r:id="rId6"/>
                        </a:rPr>
                        <a:t>API-driven inbound provisioning </a:t>
                      </a:r>
                      <a:endParaRPr lang="en-GB" sz="1600" b="0"/>
                    </a:p>
                  </a:txBody>
                  <a:tcPr/>
                </a:tc>
                <a:tc>
                  <a:txBody>
                    <a:bodyPr/>
                    <a:lstStyle/>
                    <a:p>
                      <a:r>
                        <a:rPr lang="en-US" sz="1600" b="0" i="0" kern="1200" dirty="0">
                          <a:solidFill>
                            <a:schemeClr val="tx1"/>
                          </a:solidFill>
                          <a:effectLst/>
                          <a:latin typeface="+mn-lt"/>
                          <a:ea typeface="+mn-ea"/>
                          <a:cs typeface="+mn-cs"/>
                        </a:rPr>
                        <a:t>API-driven inbound provisioning, the Entra ID provisioning service now supports integration with any system of record. </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Public Preview</a:t>
                      </a: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1769060835"/>
                  </a:ext>
                </a:extLst>
              </a:tr>
              <a:tr h="234235">
                <a:tc>
                  <a:txBody>
                    <a:bodyPr/>
                    <a:lstStyle/>
                    <a:p>
                      <a:r>
                        <a:rPr lang="en-GB" sz="1600" b="0">
                          <a:hlinkClick r:id="rId7"/>
                        </a:rPr>
                        <a:t>App provisioning</a:t>
                      </a:r>
                      <a:endParaRPr lang="en-GB" sz="1600" b="0"/>
                    </a:p>
                  </a:txBody>
                  <a:tcPr/>
                </a:tc>
                <a:tc>
                  <a:txBody>
                    <a:bodyPr/>
                    <a:lstStyle/>
                    <a:p>
                      <a:r>
                        <a:rPr lang="en-US" sz="1600" b="0" i="0" kern="1200" dirty="0">
                          <a:solidFill>
                            <a:schemeClr val="tx1"/>
                          </a:solidFill>
                          <a:effectLst/>
                          <a:latin typeface="+mn-lt"/>
                          <a:ea typeface="+mn-ea"/>
                          <a:cs typeface="+mn-cs"/>
                        </a:rPr>
                        <a:t>Entra ID application provisioning refers to automatically creating user identities and roles in the applications that users need access to</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dirty="0">
                          <a:solidFill>
                            <a:schemeClr val="tx1"/>
                          </a:solidFill>
                          <a:effectLst/>
                          <a:latin typeface="+mn-lt"/>
                          <a:ea typeface="+mn-ea"/>
                          <a:cs typeface="+mn-cs"/>
                        </a:rPr>
                        <a:t>No</a:t>
                      </a:r>
                    </a:p>
                  </a:txBody>
                  <a:tcPr/>
                </a:tc>
                <a:extLst>
                  <a:ext uri="{0D108BD9-81ED-4DB2-BD59-A6C34878D82A}">
                    <a16:rowId xmlns:a16="http://schemas.microsoft.com/office/drawing/2014/main" val="3021730542"/>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dirty="0"/>
              <a:t>Source</a:t>
            </a:r>
            <a:endParaRPr lang="en-GB" sz="1400" dirty="0"/>
          </a:p>
          <a:p>
            <a:r>
              <a:rPr lang="pt-BR" sz="1400" dirty="0">
                <a:hlinkClick r:id="rId8"/>
              </a:rPr>
              <a:t>Microsoft Entra ID Governance licensing fundamentals</a:t>
            </a:r>
            <a:endParaRPr lang="de-DE" sz="1400" dirty="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12D5-EEA4-29F3-1D56-3A32C7C28B35}"/>
              </a:ext>
            </a:extLst>
          </p:cNvPr>
          <p:cNvSpPr>
            <a:spLocks noGrp="1"/>
          </p:cNvSpPr>
          <p:nvPr>
            <p:ph type="title"/>
          </p:nvPr>
        </p:nvSpPr>
        <p:spPr/>
        <p:txBody>
          <a:bodyPr wrap="square" anchor="t">
            <a:normAutofit/>
          </a:bodyPr>
          <a:lstStyle/>
          <a:p>
            <a:r>
              <a:rPr lang="en-US"/>
              <a:t>Introduction</a:t>
            </a:r>
          </a:p>
        </p:txBody>
      </p:sp>
      <p:sp>
        <p:nvSpPr>
          <p:cNvPr id="3" name="Content Placeholder 2">
            <a:extLst>
              <a:ext uri="{FF2B5EF4-FFF2-40B4-BE49-F238E27FC236}">
                <a16:creationId xmlns:a16="http://schemas.microsoft.com/office/drawing/2014/main" id="{0E7806C8-92EB-5C15-1D1C-DDD5AFBB8093}"/>
              </a:ext>
            </a:extLst>
          </p:cNvPr>
          <p:cNvSpPr>
            <a:spLocks noGrp="1"/>
          </p:cNvSpPr>
          <p:nvPr>
            <p:ph type="body" sz="quarter" idx="10"/>
          </p:nvPr>
        </p:nvSpPr>
        <p:spPr>
          <a:xfrm>
            <a:off x="584200" y="1435100"/>
            <a:ext cx="5211763" cy="4051300"/>
          </a:xfrm>
        </p:spPr>
        <p:txBody>
          <a:bodyPr wrap="square">
            <a:normAutofit/>
          </a:bodyPr>
          <a:lstStyle/>
          <a:p>
            <a:pPr>
              <a:lnSpc>
                <a:spcPct val="90000"/>
              </a:lnSpc>
            </a:pPr>
            <a:r>
              <a:rPr lang="en-US" sz="2000"/>
              <a:t>Historically, the IT staff has heavily relied on inconsistent  processes to manage the creation, updating, and deletion of employees and their data within their identity providers.</a:t>
            </a:r>
          </a:p>
          <a:p>
            <a:pPr>
              <a:lnSpc>
                <a:spcPct val="90000"/>
              </a:lnSpc>
            </a:pPr>
            <a:endParaRPr lang="en-US" sz="2000"/>
          </a:p>
          <a:p>
            <a:pPr>
              <a:lnSpc>
                <a:spcPct val="90000"/>
              </a:lnSpc>
            </a:pPr>
            <a:r>
              <a:rPr lang="en-US" sz="2000"/>
              <a:t>Unfortunately, this traditional approach has posed several challenges, particularly when it comes to ensuring timely and accurate access provisioning.</a:t>
            </a:r>
          </a:p>
          <a:p>
            <a:pPr>
              <a:lnSpc>
                <a:spcPct val="90000"/>
              </a:lnSpc>
            </a:pPr>
            <a:endParaRPr lang="en-US" sz="2000"/>
          </a:p>
        </p:txBody>
      </p:sp>
    </p:spTree>
    <p:extLst>
      <p:ext uri="{BB962C8B-B14F-4D97-AF65-F5344CB8AC3E}">
        <p14:creationId xmlns:p14="http://schemas.microsoft.com/office/powerpoint/2010/main" val="29637454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89F5-6DBB-A156-BDEC-85FF95E29370}"/>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2100" kern="1200">
                <a:solidFill>
                  <a:schemeClr val="tx1"/>
                </a:solidFill>
                <a:latin typeface="+mj-lt"/>
                <a:ea typeface="+mj-ea"/>
                <a:cs typeface="+mj-cs"/>
              </a:rPr>
              <a:t>To address these issues and streamline the employee identity management process, organizations are increasingly adopting modern solutions and automated approaches. </a:t>
            </a: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r>
              <a:rPr lang="en-US" sz="2100" kern="1200">
                <a:solidFill>
                  <a:schemeClr val="tx1"/>
                </a:solidFill>
                <a:latin typeface="+mj-lt"/>
                <a:ea typeface="+mj-ea"/>
                <a:cs typeface="+mj-cs"/>
              </a:rPr>
              <a:t>By leveraging advanced identity management systems and technologies, the IT staff can overcome the limitations of manual procedures and enhance efficiency.</a:t>
            </a: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pic>
        <p:nvPicPr>
          <p:cNvPr id="6" name="Picture 5" descr="A diagram of identity with text and icons&#10;&#10;Description automatically generated">
            <a:extLst>
              <a:ext uri="{FF2B5EF4-FFF2-40B4-BE49-F238E27FC236}">
                <a16:creationId xmlns:a16="http://schemas.microsoft.com/office/drawing/2014/main" id="{37153B15-6360-1C20-A09E-390BE577E3A3}"/>
              </a:ext>
            </a:extLst>
          </p:cNvPr>
          <p:cNvPicPr>
            <a:picLocks noChangeAspect="1"/>
          </p:cNvPicPr>
          <p:nvPr/>
        </p:nvPicPr>
        <p:blipFill>
          <a:blip r:embed="rId2"/>
          <a:stretch>
            <a:fillRect/>
          </a:stretch>
        </p:blipFill>
        <p:spPr>
          <a:xfrm>
            <a:off x="5176911" y="821539"/>
            <a:ext cx="6833848" cy="5381654"/>
          </a:xfrm>
          <a:prstGeom prst="rect">
            <a:avLst/>
          </a:prstGeom>
        </p:spPr>
      </p:pic>
    </p:spTree>
    <p:extLst>
      <p:ext uri="{BB962C8B-B14F-4D97-AF65-F5344CB8AC3E}">
        <p14:creationId xmlns:p14="http://schemas.microsoft.com/office/powerpoint/2010/main" val="23828955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F5D-063B-40FD-64CF-0BFA52E97AE4}"/>
              </a:ext>
            </a:extLst>
          </p:cNvPr>
          <p:cNvSpPr>
            <a:spLocks noGrp="1"/>
          </p:cNvSpPr>
          <p:nvPr>
            <p:ph type="title"/>
          </p:nvPr>
        </p:nvSpPr>
        <p:spPr>
          <a:xfrm>
            <a:off x="586390" y="457200"/>
            <a:ext cx="11018520" cy="430887"/>
          </a:xfrm>
        </p:spPr>
        <p:txBody>
          <a:bodyPr/>
          <a:lstStyle/>
          <a:p>
            <a:r>
              <a:rPr lang="en-US" sz="2800" dirty="0"/>
              <a:t>Key benefits from using Microsoft Entra ID Governance</a:t>
            </a:r>
          </a:p>
        </p:txBody>
      </p:sp>
      <p:sp>
        <p:nvSpPr>
          <p:cNvPr id="3" name="Text Placeholder 2">
            <a:extLst>
              <a:ext uri="{FF2B5EF4-FFF2-40B4-BE49-F238E27FC236}">
                <a16:creationId xmlns:a16="http://schemas.microsoft.com/office/drawing/2014/main" id="{5788A6C1-5621-79DA-89CD-A8F3E61A40AB}"/>
              </a:ext>
            </a:extLst>
          </p:cNvPr>
          <p:cNvSpPr>
            <a:spLocks noGrp="1"/>
          </p:cNvSpPr>
          <p:nvPr>
            <p:ph type="body" sz="quarter" idx="10"/>
          </p:nvPr>
        </p:nvSpPr>
        <p:spPr>
          <a:xfrm>
            <a:off x="586390" y="1434370"/>
            <a:ext cx="11018520" cy="4370427"/>
          </a:xfrm>
        </p:spPr>
        <p:txBody>
          <a:bodyPr/>
          <a:lstStyle/>
          <a:p>
            <a:pPr rtl="0">
              <a:buFont typeface="Arial" panose="020B0604020202020204" pitchFamily="34" charset="0"/>
              <a:buChar char="•"/>
            </a:pPr>
            <a:r>
              <a:rPr lang="en-US" sz="2000" b="1" dirty="0"/>
              <a:t>Increased user productivity: </a:t>
            </a:r>
            <a:r>
              <a:rPr lang="en-US" sz="2000" dirty="0"/>
              <a:t>Typically, new hires undergo a two-week onboarding process to acquire access to essential resources. Microsoft Entra ID governance can this wait is significantly shortened. Through streamlined automation of the entire lifecycle, from initial provisioning to granting application access, the onboarding process becomes expedited and efficient</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Cost savings:</a:t>
            </a:r>
            <a:r>
              <a:rPr lang="en-US" sz="2000" dirty="0"/>
              <a:t> Through the automation of user lifecycles and the elimination of manual or disconnected tasks, IT administrators can redirect their attention towards more critical priorities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Increased Security: </a:t>
            </a:r>
            <a:r>
              <a:rPr lang="en-US" sz="2000" dirty="0"/>
              <a:t>Streamline the automation of user departures, application access revocation, team and group removal as well as management of the lifecycle of guest accounts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Compliance:  </a:t>
            </a:r>
            <a:r>
              <a:rPr lang="en-US" sz="2000" dirty="0"/>
              <a:t>Adhering to compliance regulations is crucial for organizations. Implementing a robust identity lifecycle greatly aids in meeting these requirements</a:t>
            </a:r>
          </a:p>
        </p:txBody>
      </p:sp>
    </p:spTree>
    <p:extLst>
      <p:ext uri="{BB962C8B-B14F-4D97-AF65-F5344CB8AC3E}">
        <p14:creationId xmlns:p14="http://schemas.microsoft.com/office/powerpoint/2010/main" val="28858007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48DB-56B3-7A50-ADBB-F18AACFF2BB7}"/>
              </a:ext>
            </a:extLst>
          </p:cNvPr>
          <p:cNvSpPr>
            <a:spLocks noGrp="1"/>
          </p:cNvSpPr>
          <p:nvPr>
            <p:ph type="title"/>
          </p:nvPr>
        </p:nvSpPr>
        <p:spPr>
          <a:xfrm>
            <a:off x="588263" y="2319418"/>
            <a:ext cx="3182027" cy="2215991"/>
          </a:xfrm>
        </p:spPr>
        <p:txBody>
          <a:bodyPr>
            <a:normAutofit/>
          </a:bodyPr>
          <a:lstStyle/>
          <a:p>
            <a:r>
              <a:rPr lang="en-US"/>
              <a:t>Modern Identity Management solutions</a:t>
            </a:r>
          </a:p>
        </p:txBody>
      </p:sp>
      <p:sp>
        <p:nvSpPr>
          <p:cNvPr id="3" name="Text Placeholder 2">
            <a:extLst>
              <a:ext uri="{FF2B5EF4-FFF2-40B4-BE49-F238E27FC236}">
                <a16:creationId xmlns:a16="http://schemas.microsoft.com/office/drawing/2014/main" id="{C40E10EF-B16C-512E-F68A-9DD8BF1649B6}"/>
              </a:ext>
            </a:extLst>
          </p:cNvPr>
          <p:cNvSpPr>
            <a:spLocks noGrp="1"/>
          </p:cNvSpPr>
          <p:nvPr>
            <p:ph type="body" sz="quarter" idx="11"/>
          </p:nvPr>
        </p:nvSpPr>
        <p:spPr>
          <a:xfrm>
            <a:off x="4941888" y="1726949"/>
            <a:ext cx="6667500" cy="3400931"/>
          </a:xfrm>
        </p:spPr>
        <p:txBody>
          <a:bodyPr>
            <a:normAutofit/>
          </a:bodyPr>
          <a:lstStyle/>
          <a:p>
            <a:r>
              <a:rPr lang="en-US"/>
              <a:t>Automatic Provisioning</a:t>
            </a:r>
          </a:p>
          <a:p>
            <a:r>
              <a:rPr lang="en-US"/>
              <a:t>Efficient Access Management</a:t>
            </a:r>
          </a:p>
          <a:p>
            <a:r>
              <a:rPr lang="en-US"/>
              <a:t>Centralized Identity Governance</a:t>
            </a:r>
          </a:p>
          <a:p>
            <a:r>
              <a:rPr lang="en-US"/>
              <a:t>Self Service Capabilities</a:t>
            </a:r>
          </a:p>
          <a:p>
            <a:r>
              <a:rPr lang="en-US"/>
              <a:t>Audit and Reporting</a:t>
            </a:r>
          </a:p>
          <a:p>
            <a:r>
              <a:rPr lang="en-US"/>
              <a:t>Integration with HR systems</a:t>
            </a:r>
          </a:p>
        </p:txBody>
      </p:sp>
    </p:spTree>
    <p:extLst>
      <p:ext uri="{BB962C8B-B14F-4D97-AF65-F5344CB8AC3E}">
        <p14:creationId xmlns:p14="http://schemas.microsoft.com/office/powerpoint/2010/main" val="3177267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1D66-12EE-83BA-17C0-85A29C240BD6}"/>
              </a:ext>
            </a:extLst>
          </p:cNvPr>
          <p:cNvSpPr>
            <a:spLocks noGrp="1"/>
          </p:cNvSpPr>
          <p:nvPr>
            <p:ph type="title"/>
          </p:nvPr>
        </p:nvSpPr>
        <p:spPr>
          <a:xfrm>
            <a:off x="4376693" y="204363"/>
            <a:ext cx="4822855" cy="705642"/>
          </a:xfrm>
        </p:spPr>
        <p:txBody>
          <a:bodyPr/>
          <a:lstStyle/>
          <a:p>
            <a:r>
              <a:rPr lang="en-US"/>
              <a:t>POC Decision Flow</a:t>
            </a:r>
          </a:p>
        </p:txBody>
      </p:sp>
      <p:cxnSp>
        <p:nvCxnSpPr>
          <p:cNvPr id="6" name="Straight Arrow Connector 5">
            <a:extLst>
              <a:ext uri="{FF2B5EF4-FFF2-40B4-BE49-F238E27FC236}">
                <a16:creationId xmlns:a16="http://schemas.microsoft.com/office/drawing/2014/main" id="{044E4388-619D-920C-31E1-0EF5DEBBFECF}"/>
              </a:ext>
            </a:extLst>
          </p:cNvPr>
          <p:cNvCxnSpPr>
            <a:cxnSpLocks/>
            <a:stCxn id="7" idx="2"/>
            <a:endCxn id="11" idx="0"/>
          </p:cNvCxnSpPr>
          <p:nvPr/>
        </p:nvCxnSpPr>
        <p:spPr>
          <a:xfrm>
            <a:off x="2476610" y="1485901"/>
            <a:ext cx="0" cy="3928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Flowchart: Terminator 6">
            <a:extLst>
              <a:ext uri="{FF2B5EF4-FFF2-40B4-BE49-F238E27FC236}">
                <a16:creationId xmlns:a16="http://schemas.microsoft.com/office/drawing/2014/main" id="{5AC2BBAF-86B4-AEC1-64FC-2899C9C36699}"/>
              </a:ext>
            </a:extLst>
          </p:cNvPr>
          <p:cNvSpPr/>
          <p:nvPr/>
        </p:nvSpPr>
        <p:spPr>
          <a:xfrm>
            <a:off x="1823781" y="1099040"/>
            <a:ext cx="1305658" cy="3868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11" name="Flowchart: Decision 10">
            <a:extLst>
              <a:ext uri="{FF2B5EF4-FFF2-40B4-BE49-F238E27FC236}">
                <a16:creationId xmlns:a16="http://schemas.microsoft.com/office/drawing/2014/main" id="{9554E80A-EF79-514D-6DB2-DC0BC607F216}"/>
              </a:ext>
            </a:extLst>
          </p:cNvPr>
          <p:cNvSpPr/>
          <p:nvPr/>
        </p:nvSpPr>
        <p:spPr>
          <a:xfrm>
            <a:off x="1653673" y="1878760"/>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a:ln w="0"/>
                <a:solidFill>
                  <a:schemeClr val="bg1"/>
                </a:solidFill>
                <a:effectLst>
                  <a:outerShdw blurRad="38100" dist="19050" dir="2700000" algn="tl" rotWithShape="0">
                    <a:schemeClr val="dk1">
                      <a:alpha val="40000"/>
                    </a:schemeClr>
                  </a:outerShdw>
                </a:effectLst>
                <a:latin typeface="Abadi Extra Light" panose="020B0204020104020204" pitchFamily="34" charset="0"/>
              </a:rPr>
              <a:t>Do you have a test AAD tenant?</a:t>
            </a:r>
          </a:p>
        </p:txBody>
      </p:sp>
      <p:sp>
        <p:nvSpPr>
          <p:cNvPr id="14" name="Flowchart: Connector 13">
            <a:hlinkClick r:id="rId3" action="ppaction://hlinksldjump"/>
            <a:extLst>
              <a:ext uri="{FF2B5EF4-FFF2-40B4-BE49-F238E27FC236}">
                <a16:creationId xmlns:a16="http://schemas.microsoft.com/office/drawing/2014/main" id="{5F46E51E-C9F3-B535-1FC8-F4FACD1C3886}"/>
              </a:ext>
            </a:extLst>
          </p:cNvPr>
          <p:cNvSpPr/>
          <p:nvPr/>
        </p:nvSpPr>
        <p:spPr>
          <a:xfrm>
            <a:off x="4529698" y="3976187"/>
            <a:ext cx="747346" cy="68580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a:t>Start Here</a:t>
            </a:r>
          </a:p>
        </p:txBody>
      </p:sp>
      <p:sp>
        <p:nvSpPr>
          <p:cNvPr id="15" name="Flowchart: Connector 14">
            <a:hlinkClick r:id="rId4" action="ppaction://hlinksldjump"/>
            <a:extLst>
              <a:ext uri="{FF2B5EF4-FFF2-40B4-BE49-F238E27FC236}">
                <a16:creationId xmlns:a16="http://schemas.microsoft.com/office/drawing/2014/main" id="{5009D8F9-6E10-7181-890A-31E2901A5741}"/>
              </a:ext>
            </a:extLst>
          </p:cNvPr>
          <p:cNvSpPr/>
          <p:nvPr/>
        </p:nvSpPr>
        <p:spPr>
          <a:xfrm>
            <a:off x="8620393" y="2253648"/>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cxnSp>
        <p:nvCxnSpPr>
          <p:cNvPr id="16" name="Straight Arrow Connector 15">
            <a:extLst>
              <a:ext uri="{FF2B5EF4-FFF2-40B4-BE49-F238E27FC236}">
                <a16:creationId xmlns:a16="http://schemas.microsoft.com/office/drawing/2014/main" id="{12AF9813-DA00-4776-885B-E1E3617149A7}"/>
              </a:ext>
            </a:extLst>
          </p:cNvPr>
          <p:cNvCxnSpPr>
            <a:cxnSpLocks/>
            <a:stCxn id="11" idx="2"/>
            <a:endCxn id="68" idx="0"/>
          </p:cNvCxnSpPr>
          <p:nvPr/>
        </p:nvCxnSpPr>
        <p:spPr>
          <a:xfrm>
            <a:off x="2476610" y="3316807"/>
            <a:ext cx="3433" cy="6656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E565B5A-6775-1BB5-D4DD-CE2A2FE2090A}"/>
              </a:ext>
            </a:extLst>
          </p:cNvPr>
          <p:cNvCxnSpPr>
            <a:cxnSpLocks/>
            <a:stCxn id="11" idx="3"/>
            <a:endCxn id="46" idx="1"/>
          </p:cNvCxnSpPr>
          <p:nvPr/>
        </p:nvCxnSpPr>
        <p:spPr>
          <a:xfrm flipV="1">
            <a:off x="3299547" y="2594511"/>
            <a:ext cx="636005" cy="3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itle 1">
            <a:extLst>
              <a:ext uri="{FF2B5EF4-FFF2-40B4-BE49-F238E27FC236}">
                <a16:creationId xmlns:a16="http://schemas.microsoft.com/office/drawing/2014/main" id="{0ECC5555-3964-0701-3E21-9BE411259F82}"/>
              </a:ext>
            </a:extLst>
          </p:cNvPr>
          <p:cNvSpPr txBox="1">
            <a:spLocks/>
          </p:cNvSpPr>
          <p:nvPr/>
        </p:nvSpPr>
        <p:spPr>
          <a:xfrm>
            <a:off x="4225379" y="4659794"/>
            <a:ext cx="1580417" cy="2595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t>Cloud HR provisioning</a:t>
            </a:r>
          </a:p>
        </p:txBody>
      </p:sp>
      <p:sp>
        <p:nvSpPr>
          <p:cNvPr id="26" name="Title 1">
            <a:extLst>
              <a:ext uri="{FF2B5EF4-FFF2-40B4-BE49-F238E27FC236}">
                <a16:creationId xmlns:a16="http://schemas.microsoft.com/office/drawing/2014/main" id="{B819701B-3A6C-7DDD-7595-56DE95DB7B2E}"/>
              </a:ext>
            </a:extLst>
          </p:cNvPr>
          <p:cNvSpPr txBox="1">
            <a:spLocks/>
          </p:cNvSpPr>
          <p:nvPr/>
        </p:nvSpPr>
        <p:spPr>
          <a:xfrm>
            <a:off x="8287208" y="3069468"/>
            <a:ext cx="167310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Logic Apps</a:t>
            </a:r>
          </a:p>
        </p:txBody>
      </p:sp>
      <p:sp>
        <p:nvSpPr>
          <p:cNvPr id="46" name="Flowchart: Decision 45">
            <a:extLst>
              <a:ext uri="{FF2B5EF4-FFF2-40B4-BE49-F238E27FC236}">
                <a16:creationId xmlns:a16="http://schemas.microsoft.com/office/drawing/2014/main" id="{1BA4263F-7351-622C-ADA5-197EC6951991}"/>
              </a:ext>
            </a:extLst>
          </p:cNvPr>
          <p:cNvSpPr/>
          <p:nvPr/>
        </p:nvSpPr>
        <p:spPr>
          <a:xfrm>
            <a:off x="3935552" y="1763429"/>
            <a:ext cx="1935188" cy="166216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900">
                <a:ln w="0"/>
                <a:solidFill>
                  <a:schemeClr val="bg1"/>
                </a:solidFill>
                <a:effectLst>
                  <a:outerShdw blurRad="38100" dist="19050" dir="2700000" algn="tl" rotWithShape="0">
                    <a:schemeClr val="dk1">
                      <a:alpha val="40000"/>
                    </a:schemeClr>
                  </a:outerShdw>
                </a:effectLst>
                <a:latin typeface="Abadi Extra Light"/>
              </a:rPr>
              <a:t>Do you have a test instance of Cloud HR (Workday or SuccessFactors)</a:t>
            </a:r>
            <a:endParaRPr lang="en-US" sz="900">
              <a:ln w="0"/>
              <a:solidFill>
                <a:schemeClr val="bg1"/>
              </a:solidFill>
              <a:effectLst>
                <a:outerShdw blurRad="38100" dist="19050" dir="2700000" algn="tl" rotWithShape="0">
                  <a:prstClr val="black">
                    <a:alpha val="40000"/>
                  </a:prstClr>
                </a:outerShdw>
              </a:effectLst>
              <a:latin typeface="Abadi Extra Light" panose="020B0204020104020204" pitchFamily="34" charset="0"/>
            </a:endParaRPr>
          </a:p>
        </p:txBody>
      </p:sp>
      <p:sp>
        <p:nvSpPr>
          <p:cNvPr id="51" name="TextBox 50">
            <a:extLst>
              <a:ext uri="{FF2B5EF4-FFF2-40B4-BE49-F238E27FC236}">
                <a16:creationId xmlns:a16="http://schemas.microsoft.com/office/drawing/2014/main" id="{8D07D4E0-C682-19D5-0789-B8C50EA50614}"/>
              </a:ext>
            </a:extLst>
          </p:cNvPr>
          <p:cNvSpPr txBox="1"/>
          <p:nvPr/>
        </p:nvSpPr>
        <p:spPr>
          <a:xfrm>
            <a:off x="3189020" y="2303469"/>
            <a:ext cx="564023" cy="363946"/>
          </a:xfrm>
          <a:prstGeom prst="rect">
            <a:avLst/>
          </a:prstGeom>
          <a:noFill/>
        </p:spPr>
        <p:txBody>
          <a:bodyPr wrap="square" rtlCol="0">
            <a:spAutoFit/>
          </a:bodyPr>
          <a:lstStyle/>
          <a:p>
            <a:r>
              <a:rPr lang="en-US"/>
              <a:t>Yes</a:t>
            </a:r>
          </a:p>
        </p:txBody>
      </p:sp>
      <p:sp>
        <p:nvSpPr>
          <p:cNvPr id="52" name="TextBox 51">
            <a:extLst>
              <a:ext uri="{FF2B5EF4-FFF2-40B4-BE49-F238E27FC236}">
                <a16:creationId xmlns:a16="http://schemas.microsoft.com/office/drawing/2014/main" id="{F1124818-9824-E93C-087A-1D7C101558CA}"/>
              </a:ext>
            </a:extLst>
          </p:cNvPr>
          <p:cNvSpPr txBox="1"/>
          <p:nvPr/>
        </p:nvSpPr>
        <p:spPr>
          <a:xfrm>
            <a:off x="2476610" y="3240615"/>
            <a:ext cx="564023" cy="363946"/>
          </a:xfrm>
          <a:prstGeom prst="rect">
            <a:avLst/>
          </a:prstGeom>
          <a:noFill/>
        </p:spPr>
        <p:txBody>
          <a:bodyPr wrap="square" rtlCol="0">
            <a:spAutoFit/>
          </a:bodyPr>
          <a:lstStyle/>
          <a:p>
            <a:r>
              <a:rPr lang="en-US"/>
              <a:t>No</a:t>
            </a:r>
          </a:p>
        </p:txBody>
      </p:sp>
      <p:sp>
        <p:nvSpPr>
          <p:cNvPr id="68" name="Flowchart: Alternate Process 67">
            <a:extLst>
              <a:ext uri="{FF2B5EF4-FFF2-40B4-BE49-F238E27FC236}">
                <a16:creationId xmlns:a16="http://schemas.microsoft.com/office/drawing/2014/main" id="{02DED896-07FC-0E56-32BD-95C506C4FA49}"/>
              </a:ext>
            </a:extLst>
          </p:cNvPr>
          <p:cNvSpPr/>
          <p:nvPr/>
        </p:nvSpPr>
        <p:spPr>
          <a:xfrm>
            <a:off x="1766469" y="3982436"/>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a:latin typeface="Abadi Extra Light"/>
              </a:rPr>
              <a:t>Sign up for a trial tenant</a:t>
            </a:r>
            <a:endParaRPr lang="en-US" sz="1200">
              <a:latin typeface="Abadi Extra Light" panose="020B0204020104020204" pitchFamily="34" charset="0"/>
            </a:endParaRPr>
          </a:p>
        </p:txBody>
      </p:sp>
      <p:sp>
        <p:nvSpPr>
          <p:cNvPr id="77" name="Flowchart: Decision 76">
            <a:extLst>
              <a:ext uri="{FF2B5EF4-FFF2-40B4-BE49-F238E27FC236}">
                <a16:creationId xmlns:a16="http://schemas.microsoft.com/office/drawing/2014/main" id="{FE1E3F70-8A18-70BD-4CDA-9D4CC4CFBAF0}"/>
              </a:ext>
            </a:extLst>
          </p:cNvPr>
          <p:cNvSpPr/>
          <p:nvPr/>
        </p:nvSpPr>
        <p:spPr>
          <a:xfrm>
            <a:off x="6308149" y="1877525"/>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ln w="0"/>
                <a:solidFill>
                  <a:schemeClr val="bg1"/>
                </a:solidFill>
                <a:effectLst>
                  <a:outerShdw blurRad="38100" dist="19050" dir="2700000" algn="tl" rotWithShape="0">
                    <a:schemeClr val="dk1">
                      <a:alpha val="40000"/>
                    </a:schemeClr>
                  </a:outerShdw>
                </a:effectLst>
                <a:latin typeface="Abadi Extra Light"/>
              </a:rPr>
              <a:t>Do you have a valid Azure subscription on the trial Tenant</a:t>
            </a:r>
            <a:endParaRPr lang="en-US" sz="1000">
              <a:ln w="0"/>
              <a:solidFill>
                <a:schemeClr val="bg1"/>
              </a:solidFill>
              <a:effectLst>
                <a:outerShdw blurRad="38100" dist="19050" dir="2700000" algn="tl" rotWithShape="0">
                  <a:schemeClr val="dk1">
                    <a:alpha val="40000"/>
                  </a:schemeClr>
                </a:outerShdw>
              </a:effectLst>
              <a:latin typeface="Abadi Extra Light" panose="020B0204020104020204" pitchFamily="34" charset="0"/>
            </a:endParaRPr>
          </a:p>
        </p:txBody>
      </p:sp>
      <p:sp>
        <p:nvSpPr>
          <p:cNvPr id="79" name="Flowchart: Or 78">
            <a:extLst>
              <a:ext uri="{FF2B5EF4-FFF2-40B4-BE49-F238E27FC236}">
                <a16:creationId xmlns:a16="http://schemas.microsoft.com/office/drawing/2014/main" id="{69AC24BF-A086-BDD3-969E-15AC4064C751}"/>
              </a:ext>
            </a:extLst>
          </p:cNvPr>
          <p:cNvSpPr/>
          <p:nvPr/>
        </p:nvSpPr>
        <p:spPr>
          <a:xfrm>
            <a:off x="6682432" y="3756926"/>
            <a:ext cx="897308" cy="794759"/>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D304C-62E3-FF83-0651-0471FE37A675}"/>
              </a:ext>
            </a:extLst>
          </p:cNvPr>
          <p:cNvSpPr txBox="1"/>
          <p:nvPr/>
        </p:nvSpPr>
        <p:spPr>
          <a:xfrm>
            <a:off x="4944360" y="3353888"/>
            <a:ext cx="564023" cy="363946"/>
          </a:xfrm>
          <a:prstGeom prst="rect">
            <a:avLst/>
          </a:prstGeom>
          <a:noFill/>
        </p:spPr>
        <p:txBody>
          <a:bodyPr wrap="square" rtlCol="0">
            <a:spAutoFit/>
          </a:bodyPr>
          <a:lstStyle/>
          <a:p>
            <a:r>
              <a:rPr lang="en-US"/>
              <a:t>Yes</a:t>
            </a:r>
          </a:p>
        </p:txBody>
      </p:sp>
      <p:sp>
        <p:nvSpPr>
          <p:cNvPr id="48" name="TextBox 47">
            <a:extLst>
              <a:ext uri="{FF2B5EF4-FFF2-40B4-BE49-F238E27FC236}">
                <a16:creationId xmlns:a16="http://schemas.microsoft.com/office/drawing/2014/main" id="{59FAC3E4-BA3F-3DEB-241D-6983DF126607}"/>
              </a:ext>
            </a:extLst>
          </p:cNvPr>
          <p:cNvSpPr txBox="1"/>
          <p:nvPr/>
        </p:nvSpPr>
        <p:spPr>
          <a:xfrm>
            <a:off x="5627911" y="1987539"/>
            <a:ext cx="564023" cy="363946"/>
          </a:xfrm>
          <a:prstGeom prst="rect">
            <a:avLst/>
          </a:prstGeom>
          <a:noFill/>
        </p:spPr>
        <p:txBody>
          <a:bodyPr wrap="square" rtlCol="0">
            <a:spAutoFit/>
          </a:bodyPr>
          <a:lstStyle/>
          <a:p>
            <a:r>
              <a:rPr lang="en-US"/>
              <a:t>No</a:t>
            </a:r>
          </a:p>
        </p:txBody>
      </p:sp>
      <p:cxnSp>
        <p:nvCxnSpPr>
          <p:cNvPr id="91" name="Straight Arrow Connector 90">
            <a:extLst>
              <a:ext uri="{FF2B5EF4-FFF2-40B4-BE49-F238E27FC236}">
                <a16:creationId xmlns:a16="http://schemas.microsoft.com/office/drawing/2014/main" id="{3EC849B0-48E8-B763-7F5B-E7845C788636}"/>
              </a:ext>
            </a:extLst>
          </p:cNvPr>
          <p:cNvCxnSpPr>
            <a:cxnSpLocks/>
            <a:stCxn id="46" idx="3"/>
            <a:endCxn id="77" idx="1"/>
          </p:cNvCxnSpPr>
          <p:nvPr/>
        </p:nvCxnSpPr>
        <p:spPr>
          <a:xfrm>
            <a:off x="5870740" y="2594511"/>
            <a:ext cx="437409" cy="2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76B56448-33B6-53E6-9759-D054DADE9459}"/>
              </a:ext>
            </a:extLst>
          </p:cNvPr>
          <p:cNvCxnSpPr>
            <a:cxnSpLocks/>
            <a:stCxn id="77" idx="3"/>
            <a:endCxn id="15" idx="2"/>
          </p:cNvCxnSpPr>
          <p:nvPr/>
        </p:nvCxnSpPr>
        <p:spPr>
          <a:xfrm flipV="1">
            <a:off x="7954023" y="2596548"/>
            <a:ext cx="66637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E5047D9-5ABC-92C9-B85E-DE93D9C9FDCA}"/>
              </a:ext>
            </a:extLst>
          </p:cNvPr>
          <p:cNvCxnSpPr>
            <a:cxnSpLocks/>
            <a:stCxn id="77" idx="2"/>
            <a:endCxn id="79" idx="0"/>
          </p:cNvCxnSpPr>
          <p:nvPr/>
        </p:nvCxnSpPr>
        <p:spPr>
          <a:xfrm>
            <a:off x="7131086" y="3315572"/>
            <a:ext cx="0" cy="441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0" name="TextBox 99">
            <a:extLst>
              <a:ext uri="{FF2B5EF4-FFF2-40B4-BE49-F238E27FC236}">
                <a16:creationId xmlns:a16="http://schemas.microsoft.com/office/drawing/2014/main" id="{3991DC05-9169-1250-188A-AC962BFCAB41}"/>
              </a:ext>
            </a:extLst>
          </p:cNvPr>
          <p:cNvSpPr txBox="1"/>
          <p:nvPr/>
        </p:nvSpPr>
        <p:spPr>
          <a:xfrm>
            <a:off x="7067723" y="3214380"/>
            <a:ext cx="564023" cy="363946"/>
          </a:xfrm>
          <a:prstGeom prst="rect">
            <a:avLst/>
          </a:prstGeom>
          <a:noFill/>
        </p:spPr>
        <p:txBody>
          <a:bodyPr wrap="square" rtlCol="0">
            <a:spAutoFit/>
          </a:bodyPr>
          <a:lstStyle/>
          <a:p>
            <a:r>
              <a:rPr lang="en-US"/>
              <a:t>No</a:t>
            </a:r>
          </a:p>
        </p:txBody>
      </p:sp>
      <p:sp>
        <p:nvSpPr>
          <p:cNvPr id="101" name="TextBox 100">
            <a:extLst>
              <a:ext uri="{FF2B5EF4-FFF2-40B4-BE49-F238E27FC236}">
                <a16:creationId xmlns:a16="http://schemas.microsoft.com/office/drawing/2014/main" id="{2D4E043B-88C0-D99B-ACC8-490E8AD866D5}"/>
              </a:ext>
            </a:extLst>
          </p:cNvPr>
          <p:cNvSpPr txBox="1"/>
          <p:nvPr/>
        </p:nvSpPr>
        <p:spPr>
          <a:xfrm>
            <a:off x="7827976" y="2288280"/>
            <a:ext cx="564023" cy="363946"/>
          </a:xfrm>
          <a:prstGeom prst="rect">
            <a:avLst/>
          </a:prstGeom>
          <a:noFill/>
        </p:spPr>
        <p:txBody>
          <a:bodyPr wrap="square" rtlCol="0">
            <a:spAutoFit/>
          </a:bodyPr>
          <a:lstStyle/>
          <a:p>
            <a:r>
              <a:rPr lang="en-US"/>
              <a:t>Yes</a:t>
            </a:r>
          </a:p>
        </p:txBody>
      </p:sp>
      <p:sp>
        <p:nvSpPr>
          <p:cNvPr id="102" name="TextBox 101">
            <a:extLst>
              <a:ext uri="{FF2B5EF4-FFF2-40B4-BE49-F238E27FC236}">
                <a16:creationId xmlns:a16="http://schemas.microsoft.com/office/drawing/2014/main" id="{E40B6AA9-C2AA-1A7A-87F6-52ECE608E138}"/>
              </a:ext>
            </a:extLst>
          </p:cNvPr>
          <p:cNvSpPr txBox="1"/>
          <p:nvPr/>
        </p:nvSpPr>
        <p:spPr>
          <a:xfrm>
            <a:off x="6911880" y="4507139"/>
            <a:ext cx="564023" cy="363946"/>
          </a:xfrm>
          <a:prstGeom prst="rect">
            <a:avLst/>
          </a:prstGeom>
          <a:noFill/>
        </p:spPr>
        <p:txBody>
          <a:bodyPr wrap="square" rtlCol="0">
            <a:spAutoFit/>
          </a:bodyPr>
          <a:lstStyle/>
          <a:p>
            <a:r>
              <a:rPr lang="en-US"/>
              <a:t>Or</a:t>
            </a:r>
          </a:p>
        </p:txBody>
      </p:sp>
      <p:sp>
        <p:nvSpPr>
          <p:cNvPr id="103" name="Flowchart: Connector 102">
            <a:hlinkClick r:id="rId4" action="ppaction://hlinksldjump"/>
            <a:extLst>
              <a:ext uri="{FF2B5EF4-FFF2-40B4-BE49-F238E27FC236}">
                <a16:creationId xmlns:a16="http://schemas.microsoft.com/office/drawing/2014/main" id="{964C1367-689A-C930-6C07-8BE041FDAA2F}"/>
              </a:ext>
            </a:extLst>
          </p:cNvPr>
          <p:cNvSpPr/>
          <p:nvPr/>
        </p:nvSpPr>
        <p:spPr>
          <a:xfrm>
            <a:off x="8018326" y="5171474"/>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sp>
        <p:nvSpPr>
          <p:cNvPr id="104" name="Title 1">
            <a:extLst>
              <a:ext uri="{FF2B5EF4-FFF2-40B4-BE49-F238E27FC236}">
                <a16:creationId xmlns:a16="http://schemas.microsoft.com/office/drawing/2014/main" id="{2177ACB1-1790-CEAB-42C7-76AB89464715}"/>
              </a:ext>
            </a:extLst>
          </p:cNvPr>
          <p:cNvSpPr txBox="1">
            <a:spLocks/>
          </p:cNvSpPr>
          <p:nvPr/>
        </p:nvSpPr>
        <p:spPr>
          <a:xfrm>
            <a:off x="7642761" y="5940373"/>
            <a:ext cx="224582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PowerShell, </a:t>
            </a:r>
            <a:r>
              <a:rPr lang="en-US" sz="1200" err="1"/>
              <a:t>cURL</a:t>
            </a:r>
            <a:r>
              <a:rPr lang="en-US" sz="1200"/>
              <a:t> or Graph API</a:t>
            </a:r>
          </a:p>
        </p:txBody>
      </p:sp>
      <p:sp>
        <p:nvSpPr>
          <p:cNvPr id="105" name="Flowchart: Alternate Process 104">
            <a:extLst>
              <a:ext uri="{FF2B5EF4-FFF2-40B4-BE49-F238E27FC236}">
                <a16:creationId xmlns:a16="http://schemas.microsoft.com/office/drawing/2014/main" id="{33DC154C-352B-E9A5-ACE1-51761C6ABC4A}"/>
              </a:ext>
            </a:extLst>
          </p:cNvPr>
          <p:cNvSpPr/>
          <p:nvPr/>
        </p:nvSpPr>
        <p:spPr>
          <a:xfrm>
            <a:off x="5544920" y="5301898"/>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a:latin typeface="Abadi Extra Light"/>
              </a:rPr>
              <a:t>Add a valid subscription to the trial Tenant</a:t>
            </a:r>
            <a:endParaRPr lang="en-US" sz="1050">
              <a:latin typeface="Abadi Extra Light" panose="020B0204020104020204" pitchFamily="34" charset="0"/>
            </a:endParaRPr>
          </a:p>
        </p:txBody>
      </p:sp>
      <p:cxnSp>
        <p:nvCxnSpPr>
          <p:cNvPr id="107" name="Straight Arrow Connector 106">
            <a:extLst>
              <a:ext uri="{FF2B5EF4-FFF2-40B4-BE49-F238E27FC236}">
                <a16:creationId xmlns:a16="http://schemas.microsoft.com/office/drawing/2014/main" id="{2B22854E-EC88-1EEE-7E00-FFCE64721DF8}"/>
              </a:ext>
            </a:extLst>
          </p:cNvPr>
          <p:cNvCxnSpPr>
            <a:cxnSpLocks/>
            <a:stCxn id="79" idx="3"/>
            <a:endCxn id="105" idx="0"/>
          </p:cNvCxnSpPr>
          <p:nvPr/>
        </p:nvCxnSpPr>
        <p:spPr>
          <a:xfrm flipH="1">
            <a:off x="6258494" y="4435295"/>
            <a:ext cx="555346" cy="866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42D08AD4-C438-D4F7-7C6A-CE40D3C4ED07}"/>
              </a:ext>
            </a:extLst>
          </p:cNvPr>
          <p:cNvCxnSpPr>
            <a:cxnSpLocks/>
            <a:stCxn id="79" idx="5"/>
            <a:endCxn id="103" idx="1"/>
          </p:cNvCxnSpPr>
          <p:nvPr/>
        </p:nvCxnSpPr>
        <p:spPr>
          <a:xfrm>
            <a:off x="7448332" y="4435295"/>
            <a:ext cx="679440" cy="83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DE51BE55-CC9D-1EDE-8EA8-87C34627481F}"/>
              </a:ext>
            </a:extLst>
          </p:cNvPr>
          <p:cNvCxnSpPr>
            <a:cxnSpLocks/>
            <a:stCxn id="46" idx="2"/>
            <a:endCxn id="14" idx="0"/>
          </p:cNvCxnSpPr>
          <p:nvPr/>
        </p:nvCxnSpPr>
        <p:spPr>
          <a:xfrm>
            <a:off x="4903146" y="3425593"/>
            <a:ext cx="225" cy="55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8449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
        <p:nvSpPr>
          <p:cNvPr id="7" name="Text Placeholder 6">
            <a:extLst>
              <a:ext uri="{FF2B5EF4-FFF2-40B4-BE49-F238E27FC236}">
                <a16:creationId xmlns:a16="http://schemas.microsoft.com/office/drawing/2014/main" id="{12DBE354-6971-BF5E-CD15-BE801E79DE8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User">
            <a:extLst>
              <a:ext uri="{FF2B5EF4-FFF2-40B4-BE49-F238E27FC236}">
                <a16:creationId xmlns:a16="http://schemas.microsoft.com/office/drawing/2014/main" id="{09A6C546-5AB5-7A32-C816-86CC7C97A528}"/>
              </a:ext>
            </a:extLst>
          </p:cNvPr>
          <p:cNvGrpSpPr/>
          <p:nvPr/>
        </p:nvGrpSpPr>
        <p:grpSpPr>
          <a:xfrm>
            <a:off x="5430191" y="2675973"/>
            <a:ext cx="931723" cy="1008348"/>
            <a:chOff x="683544" y="4160256"/>
            <a:chExt cx="931723" cy="1008348"/>
          </a:xfrm>
        </p:grpSpPr>
        <p:pic>
          <p:nvPicPr>
            <p:cNvPr id="4" name="Picture 3">
              <a:extLst>
                <a:ext uri="{FF2B5EF4-FFF2-40B4-BE49-F238E27FC236}">
                  <a16:creationId xmlns:a16="http://schemas.microsoft.com/office/drawing/2014/main" id="{E34E6B55-E0DA-284F-CBB1-99F2D1090E41}"/>
                </a:ext>
              </a:extLst>
            </p:cNvPr>
            <p:cNvPicPr>
              <a:picLocks noChangeAspect="1"/>
            </p:cNvPicPr>
            <p:nvPr/>
          </p:nvPicPr>
          <p:blipFill>
            <a:blip r:embed="rId3"/>
            <a:stretch>
              <a:fillRect/>
            </a:stretch>
          </p:blipFill>
          <p:spPr>
            <a:xfrm>
              <a:off x="683544" y="4160256"/>
              <a:ext cx="931723" cy="931723"/>
            </a:xfrm>
            <a:prstGeom prst="rect">
              <a:avLst/>
            </a:prstGeom>
          </p:spPr>
        </p:pic>
        <p:sp>
          <p:nvSpPr>
            <p:cNvPr id="5" name="Oval 4">
              <a:extLst>
                <a:ext uri="{FF2B5EF4-FFF2-40B4-BE49-F238E27FC236}">
                  <a16:creationId xmlns:a16="http://schemas.microsoft.com/office/drawing/2014/main" id="{01B5346C-5345-6635-E54F-9574478100D0}"/>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with solid fill">
              <a:extLst>
                <a:ext uri="{FF2B5EF4-FFF2-40B4-BE49-F238E27FC236}">
                  <a16:creationId xmlns:a16="http://schemas.microsoft.com/office/drawing/2014/main" id="{5BFE82DF-999E-AAB1-2F4A-1BC6D38CE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7" name="`Task: onboard">
            <a:extLst>
              <a:ext uri="{FF2B5EF4-FFF2-40B4-BE49-F238E27FC236}">
                <a16:creationId xmlns:a16="http://schemas.microsoft.com/office/drawing/2014/main" id="{9DED9871-05F4-3AA3-3FDF-FCFAA67B9309}"/>
              </a:ext>
            </a:extLst>
          </p:cNvPr>
          <p:cNvGrpSpPr/>
          <p:nvPr/>
        </p:nvGrpSpPr>
        <p:grpSpPr>
          <a:xfrm>
            <a:off x="4756505" y="3195566"/>
            <a:ext cx="2431281" cy="1032792"/>
            <a:chOff x="103481" y="2065523"/>
            <a:chExt cx="2431281" cy="1032792"/>
          </a:xfrm>
        </p:grpSpPr>
        <p:cxnSp>
          <p:nvCxnSpPr>
            <p:cNvPr id="8" name="Straight Arrow Connector 7">
              <a:extLst>
                <a:ext uri="{FF2B5EF4-FFF2-40B4-BE49-F238E27FC236}">
                  <a16:creationId xmlns:a16="http://schemas.microsoft.com/office/drawing/2014/main" id="{C858DE0A-F96F-E9CA-58C7-C40ED850989D}"/>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9" name="TextBox 8">
              <a:extLst>
                <a:ext uri="{FF2B5EF4-FFF2-40B4-BE49-F238E27FC236}">
                  <a16:creationId xmlns:a16="http://schemas.microsoft.com/office/drawing/2014/main" id="{2EA46F8A-2645-10F0-ADB4-93424A578514}"/>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10" name="Directory">
            <a:extLst>
              <a:ext uri="{FF2B5EF4-FFF2-40B4-BE49-F238E27FC236}">
                <a16:creationId xmlns:a16="http://schemas.microsoft.com/office/drawing/2014/main" id="{08A15C4C-5D5D-B8B5-1084-D9A369594734}"/>
              </a:ext>
            </a:extLst>
          </p:cNvPr>
          <p:cNvGrpSpPr/>
          <p:nvPr/>
        </p:nvGrpSpPr>
        <p:grpSpPr>
          <a:xfrm>
            <a:off x="6964883" y="2612092"/>
            <a:ext cx="1632927" cy="1083040"/>
            <a:chOff x="2311859" y="1482049"/>
            <a:chExt cx="1632927" cy="1083040"/>
          </a:xfrm>
        </p:grpSpPr>
        <p:sp>
          <p:nvSpPr>
            <p:cNvPr id="11" name="Freeform 13" title="Icon of a cloud">
              <a:extLst>
                <a:ext uri="{FF2B5EF4-FFF2-40B4-BE49-F238E27FC236}">
                  <a16:creationId xmlns:a16="http://schemas.microsoft.com/office/drawing/2014/main" id="{AB539078-87E0-5F92-1170-53287F4A77A1}"/>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9681171-37A7-AFC4-0C83-14641CF4E0E9}"/>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665453D-1F9B-3D0C-8061-56628BF75929}"/>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14" name="Group 13">
            <a:extLst>
              <a:ext uri="{FF2B5EF4-FFF2-40B4-BE49-F238E27FC236}">
                <a16:creationId xmlns:a16="http://schemas.microsoft.com/office/drawing/2014/main" id="{B0D1AF95-D85D-2B38-D1FD-9E8049D4D91C}"/>
              </a:ext>
            </a:extLst>
          </p:cNvPr>
          <p:cNvGrpSpPr/>
          <p:nvPr/>
        </p:nvGrpSpPr>
        <p:grpSpPr>
          <a:xfrm>
            <a:off x="1226054" y="2843167"/>
            <a:ext cx="1950130" cy="1365028"/>
            <a:chOff x="938026" y="25685"/>
            <a:chExt cx="1950130" cy="1365028"/>
          </a:xfrm>
        </p:grpSpPr>
        <p:sp>
          <p:nvSpPr>
            <p:cNvPr id="15" name="Rectangle: Rounded Corners 14">
              <a:extLst>
                <a:ext uri="{FF2B5EF4-FFF2-40B4-BE49-F238E27FC236}">
                  <a16:creationId xmlns:a16="http://schemas.microsoft.com/office/drawing/2014/main" id="{CA545FEE-0396-88D1-50A5-A549624F147C}"/>
                </a:ext>
              </a:extLst>
            </p:cNvPr>
            <p:cNvSpPr/>
            <p:nvPr/>
          </p:nvSpPr>
          <p:spPr>
            <a:xfrm>
              <a:off x="938026" y="25685"/>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Rectangle: Rounded Corners 4">
              <a:extLst>
                <a:ext uri="{FF2B5EF4-FFF2-40B4-BE49-F238E27FC236}">
                  <a16:creationId xmlns:a16="http://schemas.microsoft.com/office/drawing/2014/main" id="{0042CB04-2B7C-2FDC-BD7B-FFFBA6FE632C}"/>
                </a:ext>
              </a:extLst>
            </p:cNvPr>
            <p:cNvSpPr txBox="1"/>
            <p:nvPr/>
          </p:nvSpPr>
          <p:spPr>
            <a:xfrm>
              <a:off x="1004673" y="92332"/>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HR Driven provisioning</a:t>
              </a:r>
            </a:p>
          </p:txBody>
        </p:sp>
      </p:grpSp>
    </p:spTree>
    <p:extLst>
      <p:ext uri="{BB962C8B-B14F-4D97-AF65-F5344CB8AC3E}">
        <p14:creationId xmlns:p14="http://schemas.microsoft.com/office/powerpoint/2010/main" val="3156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pp cloud">
            <a:extLst>
              <a:ext uri="{FF2B5EF4-FFF2-40B4-BE49-F238E27FC236}">
                <a16:creationId xmlns:a16="http://schemas.microsoft.com/office/drawing/2014/main" id="{7F8BBE34-5159-4346-AC00-C725DD606A6F}"/>
              </a:ext>
            </a:extLst>
          </p:cNvPr>
          <p:cNvSpPr/>
          <p:nvPr/>
        </p:nvSpPr>
        <p:spPr bwMode="auto">
          <a:xfrm>
            <a:off x="8353973" y="1076566"/>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268080" y="263780"/>
            <a:ext cx="11655840" cy="492443"/>
          </a:xfrm>
        </p:spPr>
        <p:txBody>
          <a:bodyPr>
            <a:normAutofit/>
          </a:bodyPr>
          <a:lstStyle/>
          <a:p>
            <a:r>
              <a:rPr lang="en-US" sz="3200" dirty="0"/>
              <a:t>High level architecture – Cloud HR to Microsoft Entra ID / AD </a:t>
            </a:r>
          </a:p>
        </p:txBody>
      </p:sp>
      <p:sp>
        <p:nvSpPr>
          <p:cNvPr id="78" name="Rectangle 77">
            <a:extLst>
              <a:ext uri="{FF2B5EF4-FFF2-40B4-BE49-F238E27FC236}">
                <a16:creationId xmlns:a16="http://schemas.microsoft.com/office/drawing/2014/main" id="{0F1F2DE2-9F15-4AC6-9633-630CE7462707}"/>
              </a:ext>
            </a:extLst>
          </p:cNvPr>
          <p:cNvSpPr/>
          <p:nvPr/>
        </p:nvSpPr>
        <p:spPr bwMode="auto">
          <a:xfrm>
            <a:off x="5046594" y="1315952"/>
            <a:ext cx="29749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Enable HR-driven user provisioning and automate Joiner/Mover/Leaver processes of employees and contingent workers.</a:t>
            </a:r>
          </a:p>
        </p:txBody>
      </p:sp>
      <p:sp>
        <p:nvSpPr>
          <p:cNvPr id="80" name="Rectangle 79">
            <a:extLst>
              <a:ext uri="{FF2B5EF4-FFF2-40B4-BE49-F238E27FC236}">
                <a16:creationId xmlns:a16="http://schemas.microsoft.com/office/drawing/2014/main" id="{1F6F4888-E0EF-498B-B67C-B1795FC82E6F}"/>
              </a:ext>
            </a:extLst>
          </p:cNvPr>
          <p:cNvSpPr/>
          <p:nvPr/>
        </p:nvSpPr>
        <p:spPr bwMode="auto">
          <a:xfrm>
            <a:off x="46484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User Attribute Updates</a:t>
            </a:r>
          </a:p>
        </p:txBody>
      </p:sp>
      <p:sp>
        <p:nvSpPr>
          <p:cNvPr id="83" name="Rectangle 82">
            <a:extLst>
              <a:ext uri="{FF2B5EF4-FFF2-40B4-BE49-F238E27FC236}">
                <a16:creationId xmlns:a16="http://schemas.microsoft.com/office/drawing/2014/main" id="{0FF11C7C-640A-4CA6-8D35-4AE52C3CCC02}"/>
              </a:ext>
            </a:extLst>
          </p:cNvPr>
          <p:cNvSpPr/>
          <p:nvPr/>
        </p:nvSpPr>
        <p:spPr bwMode="auto">
          <a:xfrm>
            <a:off x="46484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Unique ID &amp; Password Generation</a:t>
            </a:r>
          </a:p>
        </p:txBody>
      </p:sp>
      <p:sp>
        <p:nvSpPr>
          <p:cNvPr id="84" name="Rectangle 83">
            <a:extLst>
              <a:ext uri="{FF2B5EF4-FFF2-40B4-BE49-F238E27FC236}">
                <a16:creationId xmlns:a16="http://schemas.microsoft.com/office/drawing/2014/main" id="{009B738B-ECFA-42EB-99C2-136BA3D7B4FE}"/>
              </a:ext>
            </a:extLst>
          </p:cNvPr>
          <p:cNvSpPr/>
          <p:nvPr/>
        </p:nvSpPr>
        <p:spPr bwMode="auto">
          <a:xfrm>
            <a:off x="226441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Effective Date based identity lifecycle</a:t>
            </a:r>
          </a:p>
        </p:txBody>
      </p:sp>
      <p:sp>
        <p:nvSpPr>
          <p:cNvPr id="86" name="Rectangle 85">
            <a:extLst>
              <a:ext uri="{FF2B5EF4-FFF2-40B4-BE49-F238E27FC236}">
                <a16:creationId xmlns:a16="http://schemas.microsoft.com/office/drawing/2014/main" id="{900D93AA-3C35-4633-9B11-51DD6E06BBA2}"/>
              </a:ext>
            </a:extLst>
          </p:cNvPr>
          <p:cNvSpPr/>
          <p:nvPr/>
        </p:nvSpPr>
        <p:spPr bwMode="auto">
          <a:xfrm>
            <a:off x="226441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Worker Conversion Process</a:t>
            </a:r>
          </a:p>
        </p:txBody>
      </p:sp>
      <p:sp>
        <p:nvSpPr>
          <p:cNvPr id="87" name="Rectangle 86">
            <a:extLst>
              <a:ext uri="{FF2B5EF4-FFF2-40B4-BE49-F238E27FC236}">
                <a16:creationId xmlns:a16="http://schemas.microsoft.com/office/drawing/2014/main" id="{1E5770D5-7C3C-4440-8FA8-5A28D66242CC}"/>
              </a:ext>
            </a:extLst>
          </p:cNvPr>
          <p:cNvSpPr/>
          <p:nvPr/>
        </p:nvSpPr>
        <p:spPr bwMode="auto">
          <a:xfrm>
            <a:off x="2264418" y="2869777"/>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Employee / Contingent Worker Termination</a:t>
            </a:r>
          </a:p>
        </p:txBody>
      </p:sp>
      <p:sp>
        <p:nvSpPr>
          <p:cNvPr id="102" name="Rectangle 101">
            <a:extLst>
              <a:ext uri="{FF2B5EF4-FFF2-40B4-BE49-F238E27FC236}">
                <a16:creationId xmlns:a16="http://schemas.microsoft.com/office/drawing/2014/main" id="{15017BB4-73AB-40DF-A49E-3238E427A201}"/>
              </a:ext>
            </a:extLst>
          </p:cNvPr>
          <p:cNvSpPr/>
          <p:nvPr/>
        </p:nvSpPr>
        <p:spPr bwMode="auto">
          <a:xfrm>
            <a:off x="464848" y="535765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Relationships</a:t>
            </a:r>
          </a:p>
        </p:txBody>
      </p:sp>
      <p:pic>
        <p:nvPicPr>
          <p:cNvPr id="106" name="Picture 105">
            <a:extLst>
              <a:ext uri="{FF2B5EF4-FFF2-40B4-BE49-F238E27FC236}">
                <a16:creationId xmlns:a16="http://schemas.microsoft.com/office/drawing/2014/main" id="{D90E3CEA-8B37-4521-8657-208551587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3" y="4692970"/>
            <a:ext cx="457200" cy="457200"/>
          </a:xfrm>
          <a:prstGeom prst="rect">
            <a:avLst/>
          </a:prstGeom>
        </p:spPr>
      </p:pic>
      <p:pic>
        <p:nvPicPr>
          <p:cNvPr id="108" name="Picture 107" descr="A close up of a sign&#10;&#10;Description generated with high confidence">
            <a:extLst>
              <a:ext uri="{FF2B5EF4-FFF2-40B4-BE49-F238E27FC236}">
                <a16:creationId xmlns:a16="http://schemas.microsoft.com/office/drawing/2014/main" id="{04322BD7-99C2-4AD4-B727-EB356101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31" y="3950172"/>
            <a:ext cx="468504" cy="321810"/>
          </a:xfrm>
          <a:prstGeom prst="rect">
            <a:avLst/>
          </a:prstGeom>
        </p:spPr>
      </p:pic>
      <p:pic>
        <p:nvPicPr>
          <p:cNvPr id="109" name="Picture 108">
            <a:extLst>
              <a:ext uri="{FF2B5EF4-FFF2-40B4-BE49-F238E27FC236}">
                <a16:creationId xmlns:a16="http://schemas.microsoft.com/office/drawing/2014/main" id="{71CFFE7A-CE86-4539-BE59-79BE26C46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160" y="4705154"/>
            <a:ext cx="457200" cy="457200"/>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F23955B8-7A97-4D9D-85A4-001173E69F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0" y="3850899"/>
            <a:ext cx="457200" cy="457200"/>
          </a:xfrm>
          <a:prstGeom prst="rect">
            <a:avLst/>
          </a:prstGeom>
        </p:spPr>
      </p:pic>
      <p:sp>
        <p:nvSpPr>
          <p:cNvPr id="118" name="Freeform 24">
            <a:extLst>
              <a:ext uri="{FF2B5EF4-FFF2-40B4-BE49-F238E27FC236}">
                <a16:creationId xmlns:a16="http://schemas.microsoft.com/office/drawing/2014/main" id="{6810B2BB-7859-49CA-9479-A3DFDC1E6419}"/>
              </a:ext>
            </a:extLst>
          </p:cNvPr>
          <p:cNvSpPr>
            <a:spLocks noChangeAspect="1" noEditPoints="1"/>
          </p:cNvSpPr>
          <p:nvPr/>
        </p:nvSpPr>
        <p:spPr bwMode="auto">
          <a:xfrm>
            <a:off x="600101" y="5555329"/>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Picture 143" descr="A close up of a logo&#10;&#10;Description generated with very high confidence">
            <a:extLst>
              <a:ext uri="{FF2B5EF4-FFF2-40B4-BE49-F238E27FC236}">
                <a16:creationId xmlns:a16="http://schemas.microsoft.com/office/drawing/2014/main" id="{2F3C9DEA-279B-4A24-8E4F-5CC03FAC7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095" y="3021460"/>
            <a:ext cx="457200" cy="457200"/>
          </a:xfrm>
          <a:prstGeom prst="rect">
            <a:avLst/>
          </a:prstGeom>
        </p:spPr>
      </p:pic>
      <p:grpSp>
        <p:nvGrpSpPr>
          <p:cNvPr id="7" name="Group 6">
            <a:extLst>
              <a:ext uri="{FF2B5EF4-FFF2-40B4-BE49-F238E27FC236}">
                <a16:creationId xmlns:a16="http://schemas.microsoft.com/office/drawing/2014/main" id="{8AE7A6C3-0912-4A03-BF17-67C593EF415F}"/>
              </a:ext>
            </a:extLst>
          </p:cNvPr>
          <p:cNvGrpSpPr/>
          <p:nvPr/>
        </p:nvGrpSpPr>
        <p:grpSpPr>
          <a:xfrm>
            <a:off x="460845" y="2858007"/>
            <a:ext cx="1737360" cy="784106"/>
            <a:chOff x="3940776" y="5774035"/>
            <a:chExt cx="1737360" cy="784106"/>
          </a:xfrm>
        </p:grpSpPr>
        <p:sp>
          <p:nvSpPr>
            <p:cNvPr id="126" name="Rectangle 125">
              <a:extLst>
                <a:ext uri="{FF2B5EF4-FFF2-40B4-BE49-F238E27FC236}">
                  <a16:creationId xmlns:a16="http://schemas.microsoft.com/office/drawing/2014/main" id="{DABAE65D-C817-4A7C-8DE0-44B5C35CD6EB}"/>
                </a:ext>
              </a:extLst>
            </p:cNvPr>
            <p:cNvSpPr/>
            <p:nvPr/>
          </p:nvSpPr>
          <p:spPr bwMode="auto">
            <a:xfrm>
              <a:off x="3940776" y="5774035"/>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New Employee Hire or New Contingent Worker</a:t>
              </a:r>
            </a:p>
          </p:txBody>
        </p:sp>
        <p:pic>
          <p:nvPicPr>
            <p:cNvPr id="183" name="Picture 182">
              <a:extLst>
                <a:ext uri="{FF2B5EF4-FFF2-40B4-BE49-F238E27FC236}">
                  <a16:creationId xmlns:a16="http://schemas.microsoft.com/office/drawing/2014/main" id="{4037E07D-229A-4F86-9BE6-4088935357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275" y="5949012"/>
              <a:ext cx="457200" cy="458095"/>
            </a:xfrm>
            <a:prstGeom prst="rect">
              <a:avLst/>
            </a:prstGeom>
          </p:spPr>
        </p:pic>
      </p:grpSp>
      <p:sp>
        <p:nvSpPr>
          <p:cNvPr id="42" name="Freeform 38">
            <a:extLst>
              <a:ext uri="{FF2B5EF4-FFF2-40B4-BE49-F238E27FC236}">
                <a16:creationId xmlns:a16="http://schemas.microsoft.com/office/drawing/2014/main" id="{8863D579-3FF4-4A76-8624-5E877F6276FF}"/>
              </a:ext>
            </a:extLst>
          </p:cNvPr>
          <p:cNvSpPr>
            <a:spLocks noChangeAspect="1"/>
          </p:cNvSpPr>
          <p:nvPr/>
        </p:nvSpPr>
        <p:spPr bwMode="auto">
          <a:xfrm flipH="1">
            <a:off x="7935334" y="1335866"/>
            <a:ext cx="2180416" cy="143374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9D6E27A-BA81-479F-B5EC-545B86256473}"/>
              </a:ext>
            </a:extLst>
          </p:cNvPr>
          <p:cNvSpPr txBox="1"/>
          <p:nvPr/>
        </p:nvSpPr>
        <p:spPr>
          <a:xfrm flipH="1">
            <a:off x="8304319" y="2422406"/>
            <a:ext cx="1812266" cy="152349"/>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100" b="0" i="0" u="none" strike="noStrike" kern="1200" cap="none" spc="0" normalizeH="0" baseline="0" noProof="0">
                <a:ln>
                  <a:noFill/>
                </a:ln>
                <a:solidFill>
                  <a:srgbClr val="000000"/>
                </a:solidFill>
                <a:effectLst/>
                <a:uLnTx/>
                <a:uFillTx/>
                <a:latin typeface="Segoe UI"/>
                <a:ea typeface="ＭＳ Ｐゴシック" charset="0"/>
                <a:cs typeface="Segoe UI Semibold" panose="020B0702040204020203" pitchFamily="34" charset="0"/>
              </a:rPr>
              <a:t>Enterprise SaaS Apps</a:t>
            </a:r>
          </a:p>
        </p:txBody>
      </p:sp>
      <p:sp>
        <p:nvSpPr>
          <p:cNvPr id="46" name="Freeform 131">
            <a:extLst>
              <a:ext uri="{FF2B5EF4-FFF2-40B4-BE49-F238E27FC236}">
                <a16:creationId xmlns:a16="http://schemas.microsoft.com/office/drawing/2014/main" id="{889F577E-D935-4811-9E91-3267AFD20380}"/>
              </a:ext>
            </a:extLst>
          </p:cNvPr>
          <p:cNvSpPr>
            <a:spLocks noChangeAspect="1"/>
          </p:cNvSpPr>
          <p:nvPr/>
        </p:nvSpPr>
        <p:spPr bwMode="black">
          <a:xfrm>
            <a:off x="9430979" y="1934758"/>
            <a:ext cx="350314" cy="420172"/>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C9A0765-4D29-4F4A-8A22-8AF6EB7D2074}"/>
              </a:ext>
            </a:extLst>
          </p:cNvPr>
          <p:cNvGrpSpPr/>
          <p:nvPr/>
        </p:nvGrpSpPr>
        <p:grpSpPr>
          <a:xfrm>
            <a:off x="8486194" y="1502144"/>
            <a:ext cx="830159" cy="830159"/>
            <a:chOff x="10504191" y="2632864"/>
            <a:chExt cx="830159" cy="830159"/>
          </a:xfrm>
        </p:grpSpPr>
        <p:sp>
          <p:nvSpPr>
            <p:cNvPr id="52" name="Oval 51">
              <a:extLst>
                <a:ext uri="{FF2B5EF4-FFF2-40B4-BE49-F238E27FC236}">
                  <a16:creationId xmlns:a16="http://schemas.microsoft.com/office/drawing/2014/main" id="{4E936691-734C-48F3-8FC8-20C3BD2E51DC}"/>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D935FB3A-B17E-44D6-B651-531DB66A4DAC}"/>
                </a:ext>
              </a:extLst>
            </p:cNvPr>
            <p:cNvGrpSpPr/>
            <p:nvPr/>
          </p:nvGrpSpPr>
          <p:grpSpPr>
            <a:xfrm flipH="1">
              <a:off x="10639041" y="2891008"/>
              <a:ext cx="560460" cy="334486"/>
              <a:chOff x="-3238101" y="6001000"/>
              <a:chExt cx="803840" cy="479736"/>
            </a:xfrm>
          </p:grpSpPr>
          <p:sp>
            <p:nvSpPr>
              <p:cNvPr id="56" name="Freeform: Shape 55">
                <a:extLst>
                  <a:ext uri="{FF2B5EF4-FFF2-40B4-BE49-F238E27FC236}">
                    <a16:creationId xmlns:a16="http://schemas.microsoft.com/office/drawing/2014/main" id="{F3499C99-5D6E-4135-8A0A-EFC290A2DE9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A1F2E4E-D941-4818-8E0A-B31C06212309}"/>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3DD6DFB-F5CA-4607-A295-4755687E4A81}"/>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9337128-6B41-4A19-97A8-3F1E58CFE252}"/>
              </a:ext>
            </a:extLst>
          </p:cNvPr>
          <p:cNvGrpSpPr/>
          <p:nvPr/>
        </p:nvGrpSpPr>
        <p:grpSpPr>
          <a:xfrm>
            <a:off x="5124862" y="2155548"/>
            <a:ext cx="2725144" cy="1504077"/>
            <a:chOff x="4733428" y="2676962"/>
            <a:chExt cx="2725144" cy="1504077"/>
          </a:xfrm>
        </p:grpSpPr>
        <p:sp>
          <p:nvSpPr>
            <p:cNvPr id="64" name="Freeform: Shape 63">
              <a:extLst>
                <a:ext uri="{FF2B5EF4-FFF2-40B4-BE49-F238E27FC236}">
                  <a16:creationId xmlns:a16="http://schemas.microsoft.com/office/drawing/2014/main" id="{A0D95B6A-4F14-4D7A-B06B-2785C6D1FF2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MS cloud text">
              <a:extLst>
                <a:ext uri="{FF2B5EF4-FFF2-40B4-BE49-F238E27FC236}">
                  <a16:creationId xmlns:a16="http://schemas.microsoft.com/office/drawing/2014/main" id="{5B804767-0F9E-4EE2-B6BE-D40089657547}"/>
                </a:ext>
              </a:extLst>
            </p:cNvPr>
            <p:cNvSpPr txBox="1">
              <a:spLocks/>
            </p:cNvSpPr>
            <p:nvPr/>
          </p:nvSpPr>
          <p:spPr>
            <a:xfrm>
              <a:off x="4959013" y="3161546"/>
              <a:ext cx="2391863" cy="407826"/>
            </a:xfrm>
            <a:prstGeom prst="rect">
              <a:avLst/>
            </a:prstGeom>
            <a:ln>
              <a:solidFill>
                <a:schemeClr val="bg1"/>
              </a:solidFill>
            </a:ln>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Microsoft Entra ID</a:t>
              </a:r>
            </a:p>
          </p:txBody>
        </p:sp>
      </p:grpSp>
      <p:sp>
        <p:nvSpPr>
          <p:cNvPr id="130" name="door">
            <a:extLst>
              <a:ext uri="{FF2B5EF4-FFF2-40B4-BE49-F238E27FC236}">
                <a16:creationId xmlns:a16="http://schemas.microsoft.com/office/drawing/2014/main" id="{54419780-24E5-4DF5-8733-018743669E45}"/>
              </a:ext>
            </a:extLst>
          </p:cNvPr>
          <p:cNvSpPr>
            <a:spLocks noChangeAspect="1" noEditPoints="1"/>
          </p:cNvSpPr>
          <p:nvPr/>
        </p:nvSpPr>
        <p:spPr bwMode="auto">
          <a:xfrm>
            <a:off x="8197276" y="2198424"/>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Arc 130">
            <a:extLst>
              <a:ext uri="{FF2B5EF4-FFF2-40B4-BE49-F238E27FC236}">
                <a16:creationId xmlns:a16="http://schemas.microsoft.com/office/drawing/2014/main" id="{DFF0DA39-2A18-4E07-AC85-8A64DB13800D}"/>
              </a:ext>
            </a:extLst>
          </p:cNvPr>
          <p:cNvSpPr/>
          <p:nvPr/>
        </p:nvSpPr>
        <p:spPr>
          <a:xfrm rot="16200000" flipH="1">
            <a:off x="6678713" y="2660872"/>
            <a:ext cx="2339786" cy="2339786"/>
          </a:xfrm>
          <a:prstGeom prst="arc">
            <a:avLst>
              <a:gd name="adj1" fmla="val 15683456"/>
              <a:gd name="adj2" fmla="val 20672126"/>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Arc 131">
            <a:extLst>
              <a:ext uri="{FF2B5EF4-FFF2-40B4-BE49-F238E27FC236}">
                <a16:creationId xmlns:a16="http://schemas.microsoft.com/office/drawing/2014/main" id="{EED4F9CC-F5A0-4063-A22F-3A9DF3B81702}"/>
              </a:ext>
            </a:extLst>
          </p:cNvPr>
          <p:cNvSpPr/>
          <p:nvPr/>
        </p:nvSpPr>
        <p:spPr>
          <a:xfrm flipH="1" flipV="1">
            <a:off x="4349658" y="177845"/>
            <a:ext cx="3199629" cy="3199629"/>
          </a:xfrm>
          <a:prstGeom prst="arc">
            <a:avLst>
              <a:gd name="adj1" fmla="val 17552737"/>
              <a:gd name="adj2" fmla="val 20606817"/>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79DD72D-9A5D-4302-8DAB-7B0121589CB1}"/>
              </a:ext>
            </a:extLst>
          </p:cNvPr>
          <p:cNvSpPr/>
          <p:nvPr/>
        </p:nvSpPr>
        <p:spPr bwMode="auto">
          <a:xfrm>
            <a:off x="8192017" y="2198424"/>
            <a:ext cx="262605" cy="365760"/>
          </a:xfrm>
          <a:prstGeom prst="rect">
            <a:avLst/>
          </a:prstGeom>
          <a:solidFill>
            <a:schemeClr val="bg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Arc 132">
            <a:extLst>
              <a:ext uri="{FF2B5EF4-FFF2-40B4-BE49-F238E27FC236}">
                <a16:creationId xmlns:a16="http://schemas.microsoft.com/office/drawing/2014/main" id="{64A1BEF8-E9E0-40EF-9ECB-13428A07A867}"/>
              </a:ext>
            </a:extLst>
          </p:cNvPr>
          <p:cNvSpPr/>
          <p:nvPr/>
        </p:nvSpPr>
        <p:spPr>
          <a:xfrm rot="17100000" flipH="1" flipV="1">
            <a:off x="5600514" y="-106576"/>
            <a:ext cx="3199629" cy="3199629"/>
          </a:xfrm>
          <a:prstGeom prst="arc">
            <a:avLst>
              <a:gd name="adj1" fmla="val 18071616"/>
              <a:gd name="adj2" fmla="val 19436157"/>
            </a:avLst>
          </a:prstGeom>
          <a:ln w="12700" cap="rnd">
            <a:solidFill>
              <a:schemeClr val="accent1"/>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78FF333-ADCA-4227-B5DC-CB266AE855E0}"/>
              </a:ext>
            </a:extLst>
          </p:cNvPr>
          <p:cNvGrpSpPr/>
          <p:nvPr/>
        </p:nvGrpSpPr>
        <p:grpSpPr>
          <a:xfrm>
            <a:off x="6259462" y="4636470"/>
            <a:ext cx="3129080" cy="1792666"/>
            <a:chOff x="7985545" y="4468077"/>
            <a:chExt cx="3129080" cy="1792666"/>
          </a:xfrm>
        </p:grpSpPr>
        <p:sp>
          <p:nvSpPr>
            <p:cNvPr id="75" name="Freeform 280">
              <a:extLst>
                <a:ext uri="{FF2B5EF4-FFF2-40B4-BE49-F238E27FC236}">
                  <a16:creationId xmlns:a16="http://schemas.microsoft.com/office/drawing/2014/main" id="{E811F22C-D93C-4CDD-878F-8ABAEE1D89F1}"/>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212A3253-5F4E-499A-A777-328E241D76C1}"/>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79" name="Group 207">
              <a:extLst>
                <a:ext uri="{FF2B5EF4-FFF2-40B4-BE49-F238E27FC236}">
                  <a16:creationId xmlns:a16="http://schemas.microsoft.com/office/drawing/2014/main" id="{48AEA029-DB0D-41EE-A967-9B10B9DEAE1E}"/>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AADF0901-F07D-4435-BF4F-B838243D8227}"/>
                  </a:ext>
                </a:extLst>
              </p:cNvPr>
              <p:cNvSpPr>
                <a:spLocks noChangeArrowheads="1"/>
              </p:cNvSpPr>
              <p:nvPr/>
            </p:nvSpPr>
            <p:spPr bwMode="auto">
              <a:xfrm>
                <a:off x="3860" y="2071"/>
                <a:ext cx="150" cy="294"/>
              </a:xfrm>
              <a:prstGeom prst="rect">
                <a:avLst/>
              </a:pr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09">
                <a:extLst>
                  <a:ext uri="{FF2B5EF4-FFF2-40B4-BE49-F238E27FC236}">
                    <a16:creationId xmlns:a16="http://schemas.microsoft.com/office/drawing/2014/main" id="{A12EA7B7-E3C3-4061-9BFA-ADD38B06671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10">
                <a:extLst>
                  <a:ext uri="{FF2B5EF4-FFF2-40B4-BE49-F238E27FC236}">
                    <a16:creationId xmlns:a16="http://schemas.microsoft.com/office/drawing/2014/main" id="{D23FEA03-9BD2-4B61-B568-0022F0A0349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211">
                <a:extLst>
                  <a:ext uri="{FF2B5EF4-FFF2-40B4-BE49-F238E27FC236}">
                    <a16:creationId xmlns:a16="http://schemas.microsoft.com/office/drawing/2014/main" id="{769FAE8C-5E97-46FB-80E5-CC1E618899CD}"/>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12">
                <a:extLst>
                  <a:ext uri="{FF2B5EF4-FFF2-40B4-BE49-F238E27FC236}">
                    <a16:creationId xmlns:a16="http://schemas.microsoft.com/office/drawing/2014/main" id="{561722CD-2790-4CD4-89D0-1F7BE7D25042}"/>
                  </a:ext>
                </a:extLst>
              </p:cNvPr>
              <p:cNvSpPr>
                <a:spLocks noChangeArrowheads="1"/>
              </p:cNvSpPr>
              <p:nvPr/>
            </p:nvSpPr>
            <p:spPr bwMode="auto">
              <a:xfrm>
                <a:off x="3888" y="2040"/>
                <a:ext cx="42" cy="31"/>
              </a:xfrm>
              <a:prstGeom prst="rect">
                <a:avLst/>
              </a:pr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213">
                <a:extLst>
                  <a:ext uri="{FF2B5EF4-FFF2-40B4-BE49-F238E27FC236}">
                    <a16:creationId xmlns:a16="http://schemas.microsoft.com/office/drawing/2014/main" id="{0520A785-3C30-4027-BC52-3C6D3BF8829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14">
                <a:extLst>
                  <a:ext uri="{FF2B5EF4-FFF2-40B4-BE49-F238E27FC236}">
                    <a16:creationId xmlns:a16="http://schemas.microsoft.com/office/drawing/2014/main" id="{77E35184-4F1F-4CD4-9C57-549C317FA03D}"/>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5">
                <a:extLst>
                  <a:ext uri="{FF2B5EF4-FFF2-40B4-BE49-F238E27FC236}">
                    <a16:creationId xmlns:a16="http://schemas.microsoft.com/office/drawing/2014/main" id="{BB094DCA-B771-40CA-BD4D-637C30539E91}"/>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16">
                <a:extLst>
                  <a:ext uri="{FF2B5EF4-FFF2-40B4-BE49-F238E27FC236}">
                    <a16:creationId xmlns:a16="http://schemas.microsoft.com/office/drawing/2014/main" id="{570956E0-7ADE-4CEE-BD88-77BA321B48A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17">
                <a:extLst>
                  <a:ext uri="{FF2B5EF4-FFF2-40B4-BE49-F238E27FC236}">
                    <a16:creationId xmlns:a16="http://schemas.microsoft.com/office/drawing/2014/main" id="{6EFAD124-F080-44A7-B01B-D134A83B72C3}"/>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18">
                <a:extLst>
                  <a:ext uri="{FF2B5EF4-FFF2-40B4-BE49-F238E27FC236}">
                    <a16:creationId xmlns:a16="http://schemas.microsoft.com/office/drawing/2014/main" id="{94BC20BE-46E9-48AD-8703-5CF81874ECDC}"/>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19">
                <a:extLst>
                  <a:ext uri="{FF2B5EF4-FFF2-40B4-BE49-F238E27FC236}">
                    <a16:creationId xmlns:a16="http://schemas.microsoft.com/office/drawing/2014/main" id="{7C383DF0-696A-4775-88B8-B5CBA1499C8B}"/>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220">
                <a:extLst>
                  <a:ext uri="{FF2B5EF4-FFF2-40B4-BE49-F238E27FC236}">
                    <a16:creationId xmlns:a16="http://schemas.microsoft.com/office/drawing/2014/main" id="{3E60E89F-D504-4782-A1A5-000DE41B050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21">
                <a:extLst>
                  <a:ext uri="{FF2B5EF4-FFF2-40B4-BE49-F238E27FC236}">
                    <a16:creationId xmlns:a16="http://schemas.microsoft.com/office/drawing/2014/main" id="{30888C23-E0D2-4BCA-BE21-76C17809C3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22">
                <a:extLst>
                  <a:ext uri="{FF2B5EF4-FFF2-40B4-BE49-F238E27FC236}">
                    <a16:creationId xmlns:a16="http://schemas.microsoft.com/office/drawing/2014/main" id="{8A56B49D-B632-435A-B955-1D0C56A29F1E}"/>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23">
                <a:extLst>
                  <a:ext uri="{FF2B5EF4-FFF2-40B4-BE49-F238E27FC236}">
                    <a16:creationId xmlns:a16="http://schemas.microsoft.com/office/drawing/2014/main" id="{43E7CA1F-A30B-4493-866A-E796ACAFDFD3}"/>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24">
                <a:extLst>
                  <a:ext uri="{FF2B5EF4-FFF2-40B4-BE49-F238E27FC236}">
                    <a16:creationId xmlns:a16="http://schemas.microsoft.com/office/drawing/2014/main" id="{46A9FD1A-A6AA-496D-B56B-F338B1989E35}"/>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25">
                <a:extLst>
                  <a:ext uri="{FF2B5EF4-FFF2-40B4-BE49-F238E27FC236}">
                    <a16:creationId xmlns:a16="http://schemas.microsoft.com/office/drawing/2014/main" id="{85D54225-C30A-469E-94CC-6C4A3A76250A}"/>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26">
                <a:extLst>
                  <a:ext uri="{FF2B5EF4-FFF2-40B4-BE49-F238E27FC236}">
                    <a16:creationId xmlns:a16="http://schemas.microsoft.com/office/drawing/2014/main" id="{6F9820FB-624C-4534-A5D8-50CB2AD2291B}"/>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27">
                <a:extLst>
                  <a:ext uri="{FF2B5EF4-FFF2-40B4-BE49-F238E27FC236}">
                    <a16:creationId xmlns:a16="http://schemas.microsoft.com/office/drawing/2014/main" id="{026C20AA-D53F-4CE6-B91B-3EF745AAA8D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8">
                <a:extLst>
                  <a:ext uri="{FF2B5EF4-FFF2-40B4-BE49-F238E27FC236}">
                    <a16:creationId xmlns:a16="http://schemas.microsoft.com/office/drawing/2014/main" id="{8221787D-CCDC-40BA-A345-A33ACACB646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29">
                <a:extLst>
                  <a:ext uri="{FF2B5EF4-FFF2-40B4-BE49-F238E27FC236}">
                    <a16:creationId xmlns:a16="http://schemas.microsoft.com/office/drawing/2014/main" id="{BFCBAD81-E016-4925-8415-C75AD0E5CE0A}"/>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30">
                <a:extLst>
                  <a:ext uri="{FF2B5EF4-FFF2-40B4-BE49-F238E27FC236}">
                    <a16:creationId xmlns:a16="http://schemas.microsoft.com/office/drawing/2014/main" id="{83F5E412-04F1-43E6-8336-40B4971144B8}"/>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31">
                <a:extLst>
                  <a:ext uri="{FF2B5EF4-FFF2-40B4-BE49-F238E27FC236}">
                    <a16:creationId xmlns:a16="http://schemas.microsoft.com/office/drawing/2014/main" id="{6A31BE1E-8F41-45E3-AC07-870ED79D6539}"/>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32">
                <a:extLst>
                  <a:ext uri="{FF2B5EF4-FFF2-40B4-BE49-F238E27FC236}">
                    <a16:creationId xmlns:a16="http://schemas.microsoft.com/office/drawing/2014/main" id="{906D7328-99B9-4C76-8D9C-33F74F05EC9D}"/>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33">
                <a:extLst>
                  <a:ext uri="{FF2B5EF4-FFF2-40B4-BE49-F238E27FC236}">
                    <a16:creationId xmlns:a16="http://schemas.microsoft.com/office/drawing/2014/main" id="{957D3600-88DD-469E-A582-558346B6157D}"/>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34">
                <a:extLst>
                  <a:ext uri="{FF2B5EF4-FFF2-40B4-BE49-F238E27FC236}">
                    <a16:creationId xmlns:a16="http://schemas.microsoft.com/office/drawing/2014/main" id="{D19B6092-1A20-4007-8482-FE9859435375}"/>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35">
                <a:extLst>
                  <a:ext uri="{FF2B5EF4-FFF2-40B4-BE49-F238E27FC236}">
                    <a16:creationId xmlns:a16="http://schemas.microsoft.com/office/drawing/2014/main" id="{8E989FC3-1D15-464C-BAAE-78E6705DBA2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311AA265-CD35-43D3-9DE3-C1D4AF3D0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0C60003C-0AE9-466A-A5E6-756148D22778}"/>
              </a:ext>
            </a:extLst>
          </p:cNvPr>
          <p:cNvGrpSpPr/>
          <p:nvPr/>
        </p:nvGrpSpPr>
        <p:grpSpPr>
          <a:xfrm>
            <a:off x="6714416" y="4326939"/>
            <a:ext cx="374776" cy="386508"/>
            <a:chOff x="7596294" y="4477333"/>
            <a:chExt cx="374776" cy="386508"/>
          </a:xfrm>
        </p:grpSpPr>
        <p:sp>
          <p:nvSpPr>
            <p:cNvPr id="116" name="Oval 115">
              <a:extLst>
                <a:ext uri="{FF2B5EF4-FFF2-40B4-BE49-F238E27FC236}">
                  <a16:creationId xmlns:a16="http://schemas.microsoft.com/office/drawing/2014/main" id="{83DF99D3-1A03-4788-A083-BA5EACA5C509}"/>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49">
              <a:extLst>
                <a:ext uri="{FF2B5EF4-FFF2-40B4-BE49-F238E27FC236}">
                  <a16:creationId xmlns:a16="http://schemas.microsoft.com/office/drawing/2014/main" id="{1BA71F1E-C4C8-4C14-8798-743EF72D60E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A13B04BD-2560-481C-B379-F7E5766393C4}"/>
              </a:ext>
            </a:extLst>
          </p:cNvPr>
          <p:cNvSpPr/>
          <p:nvPr/>
        </p:nvSpPr>
        <p:spPr bwMode="auto">
          <a:xfrm>
            <a:off x="2264418" y="535784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Mover Processes (Promotions / Org Changes)</a:t>
            </a:r>
          </a:p>
        </p:txBody>
      </p:sp>
      <p:pic>
        <p:nvPicPr>
          <p:cNvPr id="9" name="Graphic 8" descr="Hierarchy">
            <a:extLst>
              <a:ext uri="{FF2B5EF4-FFF2-40B4-BE49-F238E27FC236}">
                <a16:creationId xmlns:a16="http://schemas.microsoft.com/office/drawing/2014/main" id="{58556984-CE26-4909-90FD-9CDD7DAFB2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4874" y="5357656"/>
            <a:ext cx="682778" cy="682778"/>
          </a:xfrm>
          <a:prstGeom prst="rect">
            <a:avLst/>
          </a:prstGeom>
        </p:spPr>
      </p:pic>
      <p:pic>
        <p:nvPicPr>
          <p:cNvPr id="81" name="Picture 2" descr="Image result for successfactors employee central logo">
            <a:extLst>
              <a:ext uri="{FF2B5EF4-FFF2-40B4-BE49-F238E27FC236}">
                <a16:creationId xmlns:a16="http://schemas.microsoft.com/office/drawing/2014/main" id="{B21885E9-CE10-45FC-A718-65787F869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539" y="1457204"/>
            <a:ext cx="2010857" cy="702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E4BB6458-44B3-4FC6-B04F-67A0958972F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36187" y="889338"/>
            <a:ext cx="1234545" cy="491760"/>
          </a:xfrm>
          <a:prstGeom prst="rect">
            <a:avLst/>
          </a:prstGeom>
        </p:spPr>
      </p:pic>
      <p:sp>
        <p:nvSpPr>
          <p:cNvPr id="4" name="Rectangle 3">
            <a:extLst>
              <a:ext uri="{FF2B5EF4-FFF2-40B4-BE49-F238E27FC236}">
                <a16:creationId xmlns:a16="http://schemas.microsoft.com/office/drawing/2014/main" id="{E7957034-CC59-6486-8B20-ED45BBD20785}"/>
              </a:ext>
            </a:extLst>
          </p:cNvPr>
          <p:cNvSpPr/>
          <p:nvPr/>
        </p:nvSpPr>
        <p:spPr bwMode="auto">
          <a:xfrm>
            <a:off x="6398678" y="4079499"/>
            <a:ext cx="1511511" cy="48278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Provisioning Agent</a:t>
            </a:r>
          </a:p>
        </p:txBody>
      </p:sp>
      <p:grpSp>
        <p:nvGrpSpPr>
          <p:cNvPr id="10" name="Directory">
            <a:extLst>
              <a:ext uri="{FF2B5EF4-FFF2-40B4-BE49-F238E27FC236}">
                <a16:creationId xmlns:a16="http://schemas.microsoft.com/office/drawing/2014/main" id="{AADFE015-911D-4047-07F2-52362949BBB0}"/>
              </a:ext>
            </a:extLst>
          </p:cNvPr>
          <p:cNvGrpSpPr/>
          <p:nvPr/>
        </p:nvGrpSpPr>
        <p:grpSpPr>
          <a:xfrm>
            <a:off x="5987696" y="2943786"/>
            <a:ext cx="1037024" cy="687807"/>
            <a:chOff x="2311859" y="1482049"/>
            <a:chExt cx="1632927" cy="1083040"/>
          </a:xfrm>
        </p:grpSpPr>
        <p:sp>
          <p:nvSpPr>
            <p:cNvPr id="11" name="Freeform 13" title="Icon of a cloud">
              <a:extLst>
                <a:ext uri="{FF2B5EF4-FFF2-40B4-BE49-F238E27FC236}">
                  <a16:creationId xmlns:a16="http://schemas.microsoft.com/office/drawing/2014/main" id="{EA615E35-54F6-4A5A-AA5C-19B5669E4545}"/>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A3570F0-B243-ADBD-F051-372ADDC0AF3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F44987E-F390-3F32-1A16-0070186A2D49}"/>
                </a:ext>
              </a:extLst>
            </p:cNvPr>
            <p:cNvPicPr>
              <a:picLocks noChangeAspect="1"/>
            </p:cNvPicPr>
            <p:nvPr/>
          </p:nvPicPr>
          <p:blipFill>
            <a:blip r:embed="rId16"/>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32617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750"/>
                                        <p:tgtEl>
                                          <p:spTgt spid="113"/>
                                        </p:tgtEl>
                                      </p:cBhvr>
                                    </p:animEffect>
                                  </p:childTnLst>
                                </p:cTn>
                              </p:par>
                              <p:par>
                                <p:cTn id="19" presetID="8" presetClass="emph" presetSubtype="0" fill="hold" nodeType="withEffect">
                                  <p:stCondLst>
                                    <p:cond delay="0"/>
                                  </p:stCondLst>
                                  <p:childTnLst>
                                    <p:animRot by="21600000">
                                      <p:cBhvr>
                                        <p:cTn id="20" dur="1500" fill="hold"/>
                                        <p:tgtEl>
                                          <p:spTgt spid="113"/>
                                        </p:tgtEl>
                                        <p:attrNameLst>
                                          <p:attrName>r</p:attrName>
                                        </p:attrNameLst>
                                      </p:cBhvr>
                                    </p:animRo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114"/>
                                        </p:tgtEl>
                                      </p:cBhvr>
                                    </p:animEffect>
                                    <p:set>
                                      <p:cBhvr>
                                        <p:cTn id="28" dur="1" fill="hold">
                                          <p:stCondLst>
                                            <p:cond delay="499"/>
                                          </p:stCondLst>
                                        </p:cTn>
                                        <p:tgtEl>
                                          <p:spTgt spid="114"/>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31" grpId="0" animBg="1"/>
      <p:bldP spid="132" grpId="0" animBg="1"/>
      <p:bldP spid="114" grpId="0" animBg="1"/>
      <p:bldP spid="1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dirty="0"/>
              <a:t>Cloud HR to Microsoft Entra ID</a:t>
            </a:r>
          </a:p>
        </p:txBody>
      </p:sp>
    </p:spTree>
    <p:extLst>
      <p:ext uri="{BB962C8B-B14F-4D97-AF65-F5344CB8AC3E}">
        <p14:creationId xmlns:p14="http://schemas.microsoft.com/office/powerpoint/2010/main" val="4158846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dirty="0"/>
              <a:t>Cloud HR to Microsoft Entra ID</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537" y="2765859"/>
            <a:ext cx="2566694" cy="8969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55914"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49405" y="3810704"/>
            <a:ext cx="1157498" cy="461070"/>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70308"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60992"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496621" y="1839646"/>
            <a:ext cx="2304407"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algn="ctr" defTabSz="914400">
              <a:defRPr/>
            </a:pPr>
            <a:r>
              <a:rPr lang="en-US" sz="1600" dirty="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15538"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19171"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59547"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311456"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44749"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grpSp>
        <p:nvGrpSpPr>
          <p:cNvPr id="3" name="Directory">
            <a:extLst>
              <a:ext uri="{FF2B5EF4-FFF2-40B4-BE49-F238E27FC236}">
                <a16:creationId xmlns:a16="http://schemas.microsoft.com/office/drawing/2014/main" id="{1B5B706E-42D3-C763-1C50-F20ACA98F590}"/>
              </a:ext>
            </a:extLst>
          </p:cNvPr>
          <p:cNvGrpSpPr/>
          <p:nvPr/>
        </p:nvGrpSpPr>
        <p:grpSpPr>
          <a:xfrm>
            <a:off x="8396376" y="2554710"/>
            <a:ext cx="1632927" cy="1083040"/>
            <a:chOff x="2311859" y="1482049"/>
            <a:chExt cx="1632927" cy="1083040"/>
          </a:xfrm>
        </p:grpSpPr>
        <p:sp>
          <p:nvSpPr>
            <p:cNvPr id="5" name="Freeform 13" title="Icon of a cloud">
              <a:extLst>
                <a:ext uri="{FF2B5EF4-FFF2-40B4-BE49-F238E27FC236}">
                  <a16:creationId xmlns:a16="http://schemas.microsoft.com/office/drawing/2014/main" id="{8A7EFD35-3853-518F-E6C4-F8F582D1186B}"/>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Dotted Circle">
              <a:extLst>
                <a:ext uri="{FF2B5EF4-FFF2-40B4-BE49-F238E27FC236}">
                  <a16:creationId xmlns:a16="http://schemas.microsoft.com/office/drawing/2014/main" id="{35583167-415C-2457-407F-985E69331617}"/>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7" name="Picture 6" descr="A blue and white diamond&#10;&#10;Description automatically generated with low confidence">
              <a:extLst>
                <a:ext uri="{FF2B5EF4-FFF2-40B4-BE49-F238E27FC236}">
                  <a16:creationId xmlns:a16="http://schemas.microsoft.com/office/drawing/2014/main" id="{F42C46A3-F11A-68C9-7DA8-6C538F581A1A}"/>
                </a:ext>
              </a:extLst>
            </p:cNvPr>
            <p:cNvPicPr>
              <a:picLocks noChangeAspect="1"/>
            </p:cNvPicPr>
            <p:nvPr/>
          </p:nvPicPr>
          <p:blipFill>
            <a:blip r:embed="rId5"/>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54010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dirty="0"/>
              <a:t>Employee is added to Cloud HR</a:t>
            </a:r>
            <a:r>
              <a:rPr lang="en-US" dirty="0"/>
              <a:t>: user should be automatically created in Microsoft Entra ID and other SaaS applications that supports user provisioning</a:t>
            </a:r>
          </a:p>
          <a:p>
            <a:pPr lvl="1"/>
            <a:endParaRPr lang="en-US" dirty="0"/>
          </a:p>
          <a:p>
            <a:pPr lvl="1"/>
            <a:r>
              <a:rPr lang="en-US" b="1" dirty="0"/>
              <a:t>Employee attribute updates</a:t>
            </a:r>
            <a:r>
              <a:rPr lang="en-US" dirty="0"/>
              <a:t>: When employee record is updated in Cloud HR , their user account in Microsoft Entra ID and supporting SaaS Applications should be automatically updated</a:t>
            </a:r>
          </a:p>
          <a:p>
            <a:pPr lvl="1"/>
            <a:endParaRPr lang="en-US" dirty="0"/>
          </a:p>
          <a:p>
            <a:pPr lvl="1"/>
            <a:r>
              <a:rPr lang="en-US" b="1" dirty="0"/>
              <a:t>Employee Terminations</a:t>
            </a:r>
            <a:r>
              <a:rPr lang="en-US" dirty="0"/>
              <a:t>:</a:t>
            </a:r>
            <a:r>
              <a:rPr lang="en-US" b="1" dirty="0"/>
              <a:t> </a:t>
            </a:r>
            <a:r>
              <a:rPr lang="en-US" dirty="0"/>
              <a:t>When employee is terminated in Cloud HR , their user account is automatically disabled in Microsoft Entra ID and supporting SaaS applications </a:t>
            </a:r>
          </a:p>
          <a:p>
            <a:pPr lvl="1"/>
            <a:endParaRPr lang="en-US" dirty="0"/>
          </a:p>
          <a:p>
            <a:pPr lvl="1"/>
            <a:r>
              <a:rPr lang="en-US" b="1" dirty="0"/>
              <a:t>Employee rehires</a:t>
            </a:r>
            <a:r>
              <a:rPr lang="en-US" dirty="0"/>
              <a:t>: When Employee is rehired in Cloud HR,  customers should have the ability to re-activate or re-provision accounts in Microsoft Entra ID and supporting SaaS applications (depending on customer’s preference) </a:t>
            </a:r>
          </a:p>
          <a:p>
            <a:pPr lvl="1"/>
            <a:endParaRPr lang="en-US" dirty="0"/>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4357688"/>
          </a:xfrm>
        </p:spPr>
        <p:txBody>
          <a:bodyPr>
            <a:normAutofit/>
          </a:bodyPr>
          <a:lstStyle/>
          <a:p>
            <a:r>
              <a:rPr lang="en-US"/>
              <a:t>Determine the matching ID </a:t>
            </a:r>
          </a:p>
          <a:p>
            <a:pPr lvl="1"/>
            <a:r>
              <a:rPr lang="en-US"/>
              <a:t>This is an important step – since customers get the ability to match existing accounts between source and target systems</a:t>
            </a:r>
          </a:p>
          <a:p>
            <a:pPr lvl="1"/>
            <a:r>
              <a:rPr lang="en-US"/>
              <a:t>What is the unique Identifier in the Cloud HR app?</a:t>
            </a:r>
          </a:p>
          <a:p>
            <a:pPr lvl="1"/>
            <a:r>
              <a:rPr lang="en-US"/>
              <a:t>Discuss how to handle re-hires (re-use employee IDs) </a:t>
            </a:r>
          </a:p>
          <a:p>
            <a:pPr lvl="1"/>
            <a:r>
              <a:rPr lang="en-US"/>
              <a:t>Determine specific lifecycle cases like employees contingent workers, conversions , etc.</a:t>
            </a:r>
          </a:p>
          <a:p>
            <a:endParaRPr lang="en-US"/>
          </a:p>
          <a:p>
            <a:r>
              <a:rPr lang="en-US"/>
              <a:t>Determine account status</a:t>
            </a:r>
          </a:p>
          <a:p>
            <a:pPr lvl="1"/>
            <a:r>
              <a:rPr lang="en-US"/>
              <a:t>Provisioning connector maps the HR user profile status to the user account status</a:t>
            </a:r>
          </a:p>
          <a:p>
            <a:pPr lvl="1"/>
            <a:r>
              <a:rPr lang="en-US"/>
              <a:t>Determine the Joiner / Leaver scenarios and requirements </a:t>
            </a:r>
          </a:p>
          <a:p>
            <a:pPr lvl="1"/>
            <a:endParaRPr lang="en-US"/>
          </a:p>
        </p:txBody>
      </p:sp>
    </p:spTree>
    <p:extLst>
      <p:ext uri="{BB962C8B-B14F-4D97-AF65-F5344CB8AC3E}">
        <p14:creationId xmlns:p14="http://schemas.microsoft.com/office/powerpoint/2010/main" val="15146676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 (Cont’d) </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1428870"/>
          </a:xfrm>
        </p:spPr>
        <p:txBody>
          <a:bodyPr/>
          <a:lstStyle/>
          <a:p>
            <a:r>
              <a:rPr lang="en-US" dirty="0"/>
              <a:t>Determine attribute mappings, transformation and scoping filters</a:t>
            </a:r>
          </a:p>
          <a:p>
            <a:pPr lvl="1"/>
            <a:r>
              <a:rPr lang="en-US" dirty="0"/>
              <a:t>How attributes will be mapped to the Microsoft Entra ID user when records are updated in Cloud HR</a:t>
            </a:r>
          </a:p>
        </p:txBody>
      </p:sp>
    </p:spTree>
    <p:extLst>
      <p:ext uri="{BB962C8B-B14F-4D97-AF65-F5344CB8AC3E}">
        <p14:creationId xmlns:p14="http://schemas.microsoft.com/office/powerpoint/2010/main" val="6522112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158780073"/>
              </p:ext>
            </p:extLst>
          </p:nvPr>
        </p:nvGraphicFramePr>
        <p:xfrm>
          <a:off x="838200" y="1834636"/>
          <a:ext cx="10015226" cy="3175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Add Workday Enterprise App</a:t>
                      </a:r>
                      <a:endParaRPr lang="en-US" sz="1600" noProof="0"/>
                    </a:p>
                  </a:txBody>
                  <a:tcPr/>
                </a:tc>
                <a:tc>
                  <a:txBody>
                    <a:bodyPr/>
                    <a:lstStyle/>
                    <a:p>
                      <a:r>
                        <a:rPr lang="en-US" sz="1600">
                          <a:hlinkClick r:id="rId5"/>
                        </a:rPr>
                        <a:t>Workday provisioning connector</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Configure Workday mappings</a:t>
                      </a:r>
                    </a:p>
                  </a:txBody>
                  <a:tcPr/>
                </a:tc>
                <a:tc>
                  <a:txBody>
                    <a:bodyPr/>
                    <a:lstStyle/>
                    <a:p>
                      <a:r>
                        <a:rPr lang="en-US" sz="1600" dirty="0">
                          <a:hlinkClick r:id="rId6"/>
                        </a:rPr>
                        <a:t>Workday and Entra ID attribute mapping</a:t>
                      </a:r>
                      <a:endParaRPr lang="en-US" sz="1600" noProof="0" dirty="0"/>
                    </a:p>
                  </a:txBody>
                  <a:tcPr/>
                </a:tc>
                <a:extLst>
                  <a:ext uri="{0D108BD9-81ED-4DB2-BD59-A6C34878D82A}">
                    <a16:rowId xmlns:a16="http://schemas.microsoft.com/office/drawing/2014/main" val="1715172316"/>
                  </a:ext>
                </a:extLst>
              </a:tr>
              <a:tr h="370840">
                <a:tc>
                  <a:txBody>
                    <a:bodyPr/>
                    <a:lstStyle/>
                    <a:p>
                      <a:r>
                        <a:rPr lang="en-US" sz="1600" noProof="0"/>
                        <a:t>[Optional] Configure Workday Writeback </a:t>
                      </a:r>
                    </a:p>
                  </a:txBody>
                  <a:tcPr/>
                </a:tc>
                <a:tc>
                  <a:txBody>
                    <a:bodyPr/>
                    <a:lstStyle/>
                    <a:p>
                      <a:r>
                        <a:rPr lang="en-US" sz="1600">
                          <a:hlinkClick r:id="rId7"/>
                        </a:rPr>
                        <a:t>Configure Workday writeback in Azure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6. Enable and Launch provisioning</a:t>
                      </a:r>
                    </a:p>
                  </a:txBody>
                  <a:tcPr/>
                </a:tc>
                <a:tc>
                  <a:txBody>
                    <a:bodyPr/>
                    <a:lstStyle/>
                    <a:p>
                      <a:r>
                        <a:rPr lang="en-US" sz="1600" dirty="0">
                          <a:hlinkClick r:id="rId8"/>
                        </a:rPr>
                        <a:t>Enable and launch provisioning</a:t>
                      </a:r>
                      <a:endParaRPr lang="en-US" sz="1600" noProof="0" dirty="0"/>
                    </a:p>
                  </a:txBody>
                  <a:tcPr/>
                </a:tc>
                <a:extLst>
                  <a:ext uri="{0D108BD9-81ED-4DB2-BD59-A6C34878D82A}">
                    <a16:rowId xmlns:a16="http://schemas.microsoft.com/office/drawing/2014/main" val="750074419"/>
                  </a:ext>
                </a:extLst>
              </a:tr>
            </a:tbl>
          </a:graphicData>
        </a:graphic>
      </p:graphicFrame>
    </p:spTree>
    <p:extLst>
      <p:ext uri="{BB962C8B-B14F-4D97-AF65-F5344CB8AC3E}">
        <p14:creationId xmlns:p14="http://schemas.microsoft.com/office/powerpoint/2010/main" val="2974439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826918613"/>
              </p:ext>
            </p:extLst>
          </p:nvPr>
        </p:nvGraphicFramePr>
        <p:xfrm>
          <a:off x="838200" y="1834636"/>
          <a:ext cx="10015226" cy="37896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API</a:t>
                      </a:r>
                    </a:p>
                  </a:txBody>
                  <a:tcPr/>
                </a:tc>
                <a:tc>
                  <a:txBody>
                    <a:bodyPr/>
                    <a:lstStyle/>
                    <a:p>
                      <a:r>
                        <a:rPr lang="en-US" sz="1600">
                          <a:hlinkClick r:id="rId4"/>
                        </a:rPr>
                        <a:t>Create API user account in SuccessFactors</a:t>
                      </a:r>
                      <a:r>
                        <a:rPr lang="en-US" sz="1600"/>
                        <a:t> </a:t>
                      </a:r>
                      <a:endParaRPr lang="en-US" sz="1600" noProof="0"/>
                    </a:p>
                  </a:txBody>
                  <a:tcPr/>
                </a:tc>
                <a:extLst>
                  <a:ext uri="{0D108BD9-81ED-4DB2-BD59-A6C34878D82A}">
                    <a16:rowId xmlns:a16="http://schemas.microsoft.com/office/drawing/2014/main" val="952396977"/>
                  </a:ext>
                </a:extLst>
              </a:tr>
              <a:tr h="370840">
                <a:tc>
                  <a:txBody>
                    <a:bodyPr/>
                    <a:lstStyle/>
                    <a:p>
                      <a:r>
                        <a:rPr lang="en-US" sz="1600" noProof="0"/>
                        <a:t>4. Create permissions for API</a:t>
                      </a:r>
                    </a:p>
                  </a:txBody>
                  <a:tcPr/>
                </a:tc>
                <a:tc>
                  <a:txBody>
                    <a:bodyPr/>
                    <a:lstStyle/>
                    <a:p>
                      <a:r>
                        <a:rPr lang="en-US" sz="1600">
                          <a:hlinkClick r:id="rId5"/>
                        </a:rPr>
                        <a:t>Create API permissions in SuccessFactors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Add SuccessFactors provisioning connector</a:t>
                      </a:r>
                    </a:p>
                  </a:txBody>
                  <a:tcPr/>
                </a:tc>
                <a:tc>
                  <a:txBody>
                    <a:bodyPr/>
                    <a:lstStyle/>
                    <a:p>
                      <a:r>
                        <a:rPr lang="en-US" sz="1600">
                          <a:hlinkClick r:id="rId6"/>
                        </a:rPr>
                        <a:t>Add SuccessFactors inbound connector app</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Attribute mappings</a:t>
                      </a:r>
                    </a:p>
                  </a:txBody>
                  <a:tcPr/>
                </a:tc>
                <a:tc>
                  <a:txBody>
                    <a:bodyPr/>
                    <a:lstStyle/>
                    <a:p>
                      <a:r>
                        <a:rPr lang="en-US" sz="1600">
                          <a:hlinkClick r:id="rId7"/>
                        </a:rPr>
                        <a:t>Configure SuccessFactors attribute mappings</a:t>
                      </a:r>
                      <a:endParaRPr lang="en-US" sz="1600" noProof="0"/>
                    </a:p>
                  </a:txBody>
                  <a:tcPr/>
                </a:tc>
                <a:extLst>
                  <a:ext uri="{0D108BD9-81ED-4DB2-BD59-A6C34878D82A}">
                    <a16:rowId xmlns:a16="http://schemas.microsoft.com/office/drawing/2014/main" val="2947017345"/>
                  </a:ext>
                </a:extLst>
              </a:tr>
              <a:tr h="370840">
                <a:tc>
                  <a:txBody>
                    <a:bodyPr/>
                    <a:lstStyle/>
                    <a:p>
                      <a:r>
                        <a:rPr lang="en-US" sz="1600" noProof="0"/>
                        <a:t>[Optional] Configure SuccessFactors Writeback</a:t>
                      </a:r>
                    </a:p>
                  </a:txBody>
                  <a:tcPr/>
                </a:tc>
                <a:tc>
                  <a:txBody>
                    <a:bodyPr/>
                    <a:lstStyle/>
                    <a:p>
                      <a:r>
                        <a:rPr lang="en-US" sz="1600" dirty="0">
                          <a:hlinkClick r:id="rId8"/>
                        </a:rPr>
                        <a:t>Configure attribute write-back from Entra ID to SAP SuccessFactors</a:t>
                      </a:r>
                      <a:endParaRPr lang="en-US" sz="1600" dirty="0"/>
                    </a:p>
                    <a:p>
                      <a:endParaRPr lang="en-US" sz="1600" noProof="0" dirty="0"/>
                    </a:p>
                  </a:txBody>
                  <a:tcPr/>
                </a:tc>
                <a:extLst>
                  <a:ext uri="{0D108BD9-81ED-4DB2-BD59-A6C34878D82A}">
                    <a16:rowId xmlns:a16="http://schemas.microsoft.com/office/drawing/2014/main" val="3415324805"/>
                  </a:ext>
                </a:extLst>
              </a:tr>
              <a:tr h="370840">
                <a:tc>
                  <a:txBody>
                    <a:bodyPr/>
                    <a:lstStyle/>
                    <a:p>
                      <a:r>
                        <a:rPr lang="en-US" sz="1600" noProof="0"/>
                        <a:t>7. Enable and launch provisioning </a:t>
                      </a:r>
                    </a:p>
                  </a:txBody>
                  <a:tcPr/>
                </a:tc>
                <a:tc>
                  <a:txBody>
                    <a:bodyPr/>
                    <a:lstStyle/>
                    <a:p>
                      <a:r>
                        <a:rPr lang="en-US" sz="1600" dirty="0">
                          <a:hlinkClick r:id="rId9"/>
                        </a:rPr>
                        <a:t>Enable and Launch provisioning</a:t>
                      </a:r>
                      <a:endParaRPr lang="en-US" sz="1600" noProof="0" dirty="0"/>
                    </a:p>
                  </a:txBody>
                  <a:tcPr/>
                </a:tc>
                <a:extLst>
                  <a:ext uri="{0D108BD9-81ED-4DB2-BD59-A6C34878D82A}">
                    <a16:rowId xmlns:a16="http://schemas.microsoft.com/office/drawing/2014/main" val="1451026171"/>
                  </a:ext>
                </a:extLst>
              </a:tr>
            </a:tbl>
          </a:graphicData>
        </a:graphic>
      </p:graphicFrame>
    </p:spTree>
    <p:extLst>
      <p:ext uri="{BB962C8B-B14F-4D97-AF65-F5344CB8AC3E}">
        <p14:creationId xmlns:p14="http://schemas.microsoft.com/office/powerpoint/2010/main" val="28126371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Active Directory</a:t>
            </a:r>
          </a:p>
        </p:txBody>
      </p:sp>
    </p:spTree>
    <p:extLst>
      <p:ext uri="{BB962C8B-B14F-4D97-AF65-F5344CB8AC3E}">
        <p14:creationId xmlns:p14="http://schemas.microsoft.com/office/powerpoint/2010/main" val="24809395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4204484"/>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Review the  current onboarding and lifecycle processes for external identities, in order to identify </a:t>
            </a:r>
          </a:p>
          <a:p>
            <a:pPr lvl="1"/>
            <a:r>
              <a:rPr lang="en-US" sz="1800" dirty="0"/>
              <a:t>What is the current HR system and onboarding process?</a:t>
            </a:r>
          </a:p>
          <a:p>
            <a:pPr lvl="1"/>
            <a:r>
              <a:rPr lang="en-US" sz="1800" dirty="0"/>
              <a:t>How does the organization manage lifecycle for identities after onboarding?</a:t>
            </a:r>
          </a:p>
          <a:p>
            <a:pPr lvl="1"/>
            <a:r>
              <a:rPr lang="en-US" sz="1800" dirty="0"/>
              <a:t>Is there any automation in place that helps alleviate all manual / disjoined processes?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will be based on a successful provisioning of employee with its lifecycle (Joiner/Mover/Leaver) </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Automate Employee lifecycle</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26" y="2765860"/>
            <a:ext cx="2318000" cy="8100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43403"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36894" y="3810704"/>
            <a:ext cx="1045345" cy="416396"/>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57797"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48481"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225924" y="1968751"/>
            <a:ext cx="2845114"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03027"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06660"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47036"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298945"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32238"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pic>
        <p:nvPicPr>
          <p:cNvPr id="3" name="Picture 2">
            <a:extLst>
              <a:ext uri="{FF2B5EF4-FFF2-40B4-BE49-F238E27FC236}">
                <a16:creationId xmlns:a16="http://schemas.microsoft.com/office/drawing/2014/main" id="{D49F4584-6FAC-1F50-2037-34DDCBF7EA98}"/>
              </a:ext>
            </a:extLst>
          </p:cNvPr>
          <p:cNvPicPr>
            <a:picLocks noChangeAspect="1"/>
          </p:cNvPicPr>
          <p:nvPr/>
        </p:nvPicPr>
        <p:blipFill>
          <a:blip r:embed="rId5">
            <a:grayscl/>
          </a:blip>
          <a:stretch>
            <a:fillRect/>
          </a:stretch>
        </p:blipFill>
        <p:spPr>
          <a:xfrm>
            <a:off x="6950216" y="5064831"/>
            <a:ext cx="1032726" cy="939581"/>
          </a:xfrm>
          <a:prstGeom prst="rect">
            <a:avLst/>
          </a:prstGeom>
        </p:spPr>
      </p:pic>
      <p:grpSp>
        <p:nvGrpSpPr>
          <p:cNvPr id="5" name="Group 4">
            <a:extLst>
              <a:ext uri="{FF2B5EF4-FFF2-40B4-BE49-F238E27FC236}">
                <a16:creationId xmlns:a16="http://schemas.microsoft.com/office/drawing/2014/main" id="{A13BA519-EE5E-7584-3AA9-322DF03658AB}"/>
              </a:ext>
            </a:extLst>
          </p:cNvPr>
          <p:cNvGrpSpPr/>
          <p:nvPr/>
        </p:nvGrpSpPr>
        <p:grpSpPr>
          <a:xfrm>
            <a:off x="5843960" y="5275037"/>
            <a:ext cx="360267" cy="631458"/>
            <a:chOff x="10093887" y="2750191"/>
            <a:chExt cx="488860" cy="921850"/>
          </a:xfrm>
        </p:grpSpPr>
        <p:sp>
          <p:nvSpPr>
            <p:cNvPr id="6" name="Rounded Rectangle 145">
              <a:extLst>
                <a:ext uri="{FF2B5EF4-FFF2-40B4-BE49-F238E27FC236}">
                  <a16:creationId xmlns:a16="http://schemas.microsoft.com/office/drawing/2014/main" id="{CC365904-94E5-8017-40ED-BC0BDF198C57}"/>
                </a:ext>
              </a:extLst>
            </p:cNvPr>
            <p:cNvSpPr/>
            <p:nvPr/>
          </p:nvSpPr>
          <p:spPr bwMode="auto">
            <a:xfrm>
              <a:off x="10093887" y="2750191"/>
              <a:ext cx="488860" cy="921850"/>
            </a:xfrm>
            <a:prstGeom prst="roundRect">
              <a:avLst>
                <a:gd name="adj" fmla="val 91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C62529C-7DDF-6A74-E328-BC091E5C9336}"/>
                </a:ext>
              </a:extLst>
            </p:cNvPr>
            <p:cNvSpPr/>
            <p:nvPr/>
          </p:nvSpPr>
          <p:spPr bwMode="auto">
            <a:xfrm>
              <a:off x="10199019" y="2820858"/>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1202FD04-2207-612E-C215-755C9E30C0A9}"/>
                </a:ext>
              </a:extLst>
            </p:cNvPr>
            <p:cNvSpPr/>
            <p:nvPr/>
          </p:nvSpPr>
          <p:spPr bwMode="auto">
            <a:xfrm>
              <a:off x="10199019" y="2937659"/>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420E370F-6CCB-28D0-3757-44F85327B78E}"/>
                </a:ext>
              </a:extLst>
            </p:cNvPr>
            <p:cNvSpPr/>
            <p:nvPr/>
          </p:nvSpPr>
          <p:spPr bwMode="auto">
            <a:xfrm>
              <a:off x="10270315" y="3059317"/>
              <a:ext cx="139673" cy="13967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ounded Rectangle 22">
              <a:extLst>
                <a:ext uri="{FF2B5EF4-FFF2-40B4-BE49-F238E27FC236}">
                  <a16:creationId xmlns:a16="http://schemas.microsoft.com/office/drawing/2014/main" id="{9FBB6EA7-25DD-B047-E514-42C1DE227658}"/>
                </a:ext>
              </a:extLst>
            </p:cNvPr>
            <p:cNvSpPr/>
            <p:nvPr/>
          </p:nvSpPr>
          <p:spPr bwMode="auto">
            <a:xfrm>
              <a:off x="10199019" y="3254889"/>
              <a:ext cx="279346" cy="321691"/>
            </a:xfrm>
            <a:prstGeom prst="roundRect">
              <a:avLst>
                <a:gd name="adj" fmla="val 1221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A782BAC-EFDB-75CA-BAA3-9AE8B79CB9CB}"/>
              </a:ext>
            </a:extLst>
          </p:cNvPr>
          <p:cNvSpPr txBox="1"/>
          <p:nvPr/>
        </p:nvSpPr>
        <p:spPr>
          <a:xfrm>
            <a:off x="6911283" y="6007127"/>
            <a:ext cx="1217692" cy="4224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Directory</a:t>
            </a:r>
          </a:p>
        </p:txBody>
      </p:sp>
      <p:cxnSp>
        <p:nvCxnSpPr>
          <p:cNvPr id="13" name="Straight Arrow Connector 12">
            <a:extLst>
              <a:ext uri="{FF2B5EF4-FFF2-40B4-BE49-F238E27FC236}">
                <a16:creationId xmlns:a16="http://schemas.microsoft.com/office/drawing/2014/main" id="{3CEC76C0-8CE7-7D61-8CA0-E19724A5B189}"/>
              </a:ext>
            </a:extLst>
          </p:cNvPr>
          <p:cNvCxnSpPr>
            <a:cxnSpLocks/>
          </p:cNvCxnSpPr>
          <p:nvPr/>
        </p:nvCxnSpPr>
        <p:spPr>
          <a:xfrm>
            <a:off x="6024094" y="3575914"/>
            <a:ext cx="0" cy="1485887"/>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9B43ECE-4FFB-76D3-0219-A585465DF2B0}"/>
              </a:ext>
            </a:extLst>
          </p:cNvPr>
          <p:cNvSpPr txBox="1"/>
          <p:nvPr/>
        </p:nvSpPr>
        <p:spPr>
          <a:xfrm>
            <a:off x="4626268" y="5323443"/>
            <a:ext cx="1217692" cy="633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 Provisioning Agent</a:t>
            </a:r>
          </a:p>
        </p:txBody>
      </p:sp>
      <p:cxnSp>
        <p:nvCxnSpPr>
          <p:cNvPr id="29" name="Straight Arrow Connector 28">
            <a:extLst>
              <a:ext uri="{FF2B5EF4-FFF2-40B4-BE49-F238E27FC236}">
                <a16:creationId xmlns:a16="http://schemas.microsoft.com/office/drawing/2014/main" id="{F96DFCC9-A465-B25B-94F4-52F73CB2984A}"/>
              </a:ext>
            </a:extLst>
          </p:cNvPr>
          <p:cNvCxnSpPr>
            <a:cxnSpLocks/>
          </p:cNvCxnSpPr>
          <p:nvPr/>
        </p:nvCxnSpPr>
        <p:spPr>
          <a:xfrm>
            <a:off x="6389175"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98" name="Picture 2" descr="Exchange Anywhere: Vulnerability in Azure AD Connect">
            <a:extLst>
              <a:ext uri="{FF2B5EF4-FFF2-40B4-BE49-F238E27FC236}">
                <a16:creationId xmlns:a16="http://schemas.microsoft.com/office/drawing/2014/main" id="{5C584360-26B7-D63F-E92A-62A4F8C15F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07613" y="5275037"/>
            <a:ext cx="1785431" cy="76024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8CC9A02-4E10-EAF4-D008-D80406595AC5}"/>
              </a:ext>
            </a:extLst>
          </p:cNvPr>
          <p:cNvSpPr txBox="1"/>
          <p:nvPr/>
        </p:nvSpPr>
        <p:spPr>
          <a:xfrm>
            <a:off x="8637927" y="6007127"/>
            <a:ext cx="1217692" cy="2111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a:t>
            </a:r>
          </a:p>
        </p:txBody>
      </p:sp>
      <p:cxnSp>
        <p:nvCxnSpPr>
          <p:cNvPr id="45" name="Straight Arrow Connector 44">
            <a:extLst>
              <a:ext uri="{FF2B5EF4-FFF2-40B4-BE49-F238E27FC236}">
                <a16:creationId xmlns:a16="http://schemas.microsoft.com/office/drawing/2014/main" id="{89202A35-0D9F-7338-902A-0427F6B37B3F}"/>
              </a:ext>
            </a:extLst>
          </p:cNvPr>
          <p:cNvCxnSpPr>
            <a:cxnSpLocks/>
          </p:cNvCxnSpPr>
          <p:nvPr/>
        </p:nvCxnSpPr>
        <p:spPr>
          <a:xfrm>
            <a:off x="7969780"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EBCC311-D121-65BB-643B-F8BAFE899F09}"/>
              </a:ext>
            </a:extLst>
          </p:cNvPr>
          <p:cNvCxnSpPr>
            <a:cxnSpLocks/>
            <a:endCxn id="18" idx="2"/>
          </p:cNvCxnSpPr>
          <p:nvPr/>
        </p:nvCxnSpPr>
        <p:spPr>
          <a:xfrm flipV="1">
            <a:off x="9200329" y="4414203"/>
            <a:ext cx="0" cy="72024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Freeform 13" title="Icon of a cloud">
            <a:extLst>
              <a:ext uri="{FF2B5EF4-FFF2-40B4-BE49-F238E27FC236}">
                <a16:creationId xmlns:a16="http://schemas.microsoft.com/office/drawing/2014/main" id="{62B52E19-0404-ABA7-7566-890D9A5426AB}"/>
              </a:ext>
            </a:extLst>
          </p:cNvPr>
          <p:cNvSpPr>
            <a:spLocks noChangeAspect="1"/>
          </p:cNvSpPr>
          <p:nvPr/>
        </p:nvSpPr>
        <p:spPr bwMode="auto">
          <a:xfrm>
            <a:off x="8396376" y="2554710"/>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Dotted Circle">
            <a:extLst>
              <a:ext uri="{FF2B5EF4-FFF2-40B4-BE49-F238E27FC236}">
                <a16:creationId xmlns:a16="http://schemas.microsoft.com/office/drawing/2014/main" id="{0CC39500-9F5A-6514-53F0-AF2CA1B542F5}"/>
              </a:ext>
            </a:extLst>
          </p:cNvPr>
          <p:cNvSpPr/>
          <p:nvPr/>
        </p:nvSpPr>
        <p:spPr>
          <a:xfrm>
            <a:off x="8807628" y="2778134"/>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4" name="Picture 23" descr="A blue and white diamond&#10;&#10;Description automatically generated with low confidence">
            <a:extLst>
              <a:ext uri="{FF2B5EF4-FFF2-40B4-BE49-F238E27FC236}">
                <a16:creationId xmlns:a16="http://schemas.microsoft.com/office/drawing/2014/main" id="{C4540A12-DD32-144A-A5A9-404ABE0A8BB6}"/>
              </a:ext>
            </a:extLst>
          </p:cNvPr>
          <p:cNvPicPr>
            <a:picLocks noChangeAspect="1"/>
          </p:cNvPicPr>
          <p:nvPr/>
        </p:nvPicPr>
        <p:blipFill>
          <a:blip r:embed="rId8"/>
          <a:stretch>
            <a:fillRect/>
          </a:stretch>
        </p:blipFill>
        <p:spPr>
          <a:xfrm>
            <a:off x="8916696" y="2875325"/>
            <a:ext cx="640784" cy="640784"/>
          </a:xfrm>
          <a:prstGeom prst="rect">
            <a:avLst/>
          </a:prstGeom>
        </p:spPr>
      </p:pic>
    </p:spTree>
    <p:extLst>
      <p:ext uri="{BB962C8B-B14F-4D97-AF65-F5344CB8AC3E}">
        <p14:creationId xmlns:p14="http://schemas.microsoft.com/office/powerpoint/2010/main" val="20598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DF774A-2F30-6752-6F13-1F42F05890E8}"/>
              </a:ext>
            </a:extLst>
          </p:cNvPr>
          <p:cNvPicPr>
            <a:picLocks noChangeAspect="1"/>
          </p:cNvPicPr>
          <p:nvPr/>
        </p:nvPicPr>
        <p:blipFill>
          <a:blip r:embed="rId3"/>
          <a:stretch>
            <a:fillRect/>
          </a:stretch>
        </p:blipFill>
        <p:spPr>
          <a:xfrm>
            <a:off x="471544" y="2295818"/>
            <a:ext cx="5320456" cy="2653345"/>
          </a:xfrm>
          <a:prstGeom prst="rect">
            <a:avLst/>
          </a:prstGeom>
        </p:spPr>
      </p:pic>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sp>
        <p:nvSpPr>
          <p:cNvPr id="38" name="Content Placeholder 3">
            <a:extLst>
              <a:ext uri="{FF2B5EF4-FFF2-40B4-BE49-F238E27FC236}">
                <a16:creationId xmlns:a16="http://schemas.microsoft.com/office/drawing/2014/main" id="{79962082-9E8D-DAAE-445B-5FC545336956}"/>
              </a:ext>
            </a:extLst>
          </p:cNvPr>
          <p:cNvSpPr>
            <a:spLocks noGrp="1"/>
          </p:cNvSpPr>
          <p:nvPr>
            <p:ph sz="quarter" idx="12"/>
          </p:nvPr>
        </p:nvSpPr>
        <p:spPr>
          <a:xfrm>
            <a:off x="6342566" y="1138294"/>
            <a:ext cx="5211763" cy="4833938"/>
          </a:xfrm>
        </p:spPr>
        <p:txBody>
          <a:bodyPr wrap="square">
            <a:normAutofit/>
          </a:bodyPr>
          <a:lstStyle/>
          <a:p>
            <a:pPr marL="0" indent="0">
              <a:lnSpc>
                <a:spcPct val="90000"/>
              </a:lnSpc>
              <a:buNone/>
            </a:pPr>
            <a:r>
              <a:rPr lang="en-US" sz="1500" b="1"/>
              <a:t>User data Flow:</a:t>
            </a:r>
          </a:p>
          <a:p>
            <a:pPr marL="342900" indent="-342900">
              <a:lnSpc>
                <a:spcPct val="90000"/>
              </a:lnSpc>
              <a:buFont typeface="+mj-lt"/>
              <a:buAutoNum type="arabicPeriod"/>
            </a:pPr>
            <a:r>
              <a:rPr lang="en-US" sz="1500"/>
              <a:t>The HR team performs worker transactions (Joiners/Movers/Leavers or New Hires/Transfers/Terminations) in Cloud HR</a:t>
            </a:r>
          </a:p>
          <a:p>
            <a:pPr marL="342900" indent="-342900">
              <a:lnSpc>
                <a:spcPct val="90000"/>
              </a:lnSpc>
              <a:buFont typeface="+mj-lt"/>
              <a:buAutoNum type="arabicPeriod"/>
            </a:pPr>
            <a:r>
              <a:rPr lang="en-US" sz="1500"/>
              <a:t>The Microsoft Entra ID Provisioning Service runs scheduled synchronizations of identities from </a:t>
            </a:r>
            <a:r>
              <a:rPr lang="en-US" sz="1500" err="1"/>
              <a:t>CloudHR</a:t>
            </a:r>
            <a:r>
              <a:rPr lang="en-US" sz="1500"/>
              <a:t> and identifies changes that need to be processed for sync with on-premises Active Directory.</a:t>
            </a:r>
          </a:p>
          <a:p>
            <a:pPr marL="342900" indent="-342900">
              <a:lnSpc>
                <a:spcPct val="90000"/>
              </a:lnSpc>
              <a:buFont typeface="+mj-lt"/>
              <a:buAutoNum type="arabicPeriod"/>
            </a:pPr>
            <a:r>
              <a:rPr lang="en-US" sz="1500"/>
              <a:t>The Microsoft Entra ID Provisioning Service invokes the on</a:t>
            </a:r>
            <a:r>
              <a:rPr lang="en-US" sz="1500" i="1"/>
              <a:t>-</a:t>
            </a:r>
            <a:r>
              <a:rPr lang="en-US" sz="1500"/>
              <a:t>premises Microsoft Entra ID Connect Provisioning Agent with a request payload containing AD account create/update/enable/disable operations.</a:t>
            </a:r>
          </a:p>
          <a:p>
            <a:pPr marL="342900" indent="-342900">
              <a:lnSpc>
                <a:spcPct val="90000"/>
              </a:lnSpc>
              <a:buFont typeface="+mj-lt"/>
              <a:buAutoNum type="arabicPeriod"/>
            </a:pPr>
            <a:r>
              <a:rPr lang="en-US" sz="1500"/>
              <a:t>The Microsoft Entra ID Connect Provisioning Agent uses a service account to add/update AD account data.</a:t>
            </a:r>
          </a:p>
          <a:p>
            <a:pPr marL="342900" indent="-342900">
              <a:lnSpc>
                <a:spcPct val="90000"/>
              </a:lnSpc>
              <a:buFont typeface="+mj-lt"/>
              <a:buAutoNum type="arabicPeriod"/>
            </a:pPr>
            <a:r>
              <a:rPr lang="en-US" sz="1500"/>
              <a:t>The Microsoft Entra ID Connect / AD Sync engine runs delta sync to pull updates in AD.</a:t>
            </a:r>
          </a:p>
          <a:p>
            <a:pPr marL="342900" indent="-342900">
              <a:lnSpc>
                <a:spcPct val="90000"/>
              </a:lnSpc>
              <a:buFont typeface="+mj-lt"/>
              <a:buAutoNum type="arabicPeriod"/>
            </a:pPr>
            <a:r>
              <a:rPr lang="en-US" sz="1500"/>
              <a:t>The Active Directory updates are synced with Microsoft Entra ID</a:t>
            </a:r>
          </a:p>
          <a:p>
            <a:pPr marL="342900" indent="-342900">
              <a:lnSpc>
                <a:spcPct val="90000"/>
              </a:lnSpc>
              <a:buFont typeface="+mj-lt"/>
              <a:buAutoNum type="arabicPeriod"/>
            </a:pPr>
            <a:r>
              <a:rPr lang="en-US" sz="1500"/>
              <a:t>If the </a:t>
            </a:r>
            <a:r>
              <a:rPr lang="en-US" sz="1500" err="1"/>
              <a:t>CloudHR</a:t>
            </a:r>
            <a:r>
              <a:rPr lang="en-US" sz="1500"/>
              <a:t> Writeback app is configured, it writes back attributes such as email, username and phone number to </a:t>
            </a:r>
            <a:r>
              <a:rPr lang="en-US" sz="1500" err="1"/>
              <a:t>CloudHR</a:t>
            </a:r>
            <a:r>
              <a:rPr lang="en-US" sz="1500"/>
              <a:t>.</a:t>
            </a:r>
          </a:p>
        </p:txBody>
      </p:sp>
      <p:pic>
        <p:nvPicPr>
          <p:cNvPr id="39" name="Graphic 38" descr="Badge 7 with solid fill">
            <a:extLst>
              <a:ext uri="{FF2B5EF4-FFF2-40B4-BE49-F238E27FC236}">
                <a16:creationId xmlns:a16="http://schemas.microsoft.com/office/drawing/2014/main" id="{FA03B721-BE85-73F9-37E7-3800F4CA0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557" y="3555263"/>
            <a:ext cx="314400" cy="314400"/>
          </a:xfrm>
          <a:prstGeom prst="rect">
            <a:avLst/>
          </a:prstGeom>
        </p:spPr>
      </p:pic>
      <p:pic>
        <p:nvPicPr>
          <p:cNvPr id="41" name="Graphic 40" descr="Badge 6 with solid fill">
            <a:extLst>
              <a:ext uri="{FF2B5EF4-FFF2-40B4-BE49-F238E27FC236}">
                <a16:creationId xmlns:a16="http://schemas.microsoft.com/office/drawing/2014/main" id="{E16C4720-5793-5F86-D4A0-B70C6F379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277" y="4034261"/>
            <a:ext cx="314400" cy="314400"/>
          </a:xfrm>
          <a:prstGeom prst="rect">
            <a:avLst/>
          </a:prstGeom>
        </p:spPr>
      </p:pic>
      <p:pic>
        <p:nvPicPr>
          <p:cNvPr id="43" name="Graphic 42" descr="Badge 5 with solid fill">
            <a:extLst>
              <a:ext uri="{FF2B5EF4-FFF2-40B4-BE49-F238E27FC236}">
                <a16:creationId xmlns:a16="http://schemas.microsoft.com/office/drawing/2014/main" id="{09991D07-C5B9-6898-4038-E5BE7D330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739" y="4631973"/>
            <a:ext cx="314400" cy="314400"/>
          </a:xfrm>
          <a:prstGeom prst="rect">
            <a:avLst/>
          </a:prstGeom>
        </p:spPr>
      </p:pic>
      <p:pic>
        <p:nvPicPr>
          <p:cNvPr id="48" name="Graphic 47" descr="Badge 4 with solid fill">
            <a:extLst>
              <a:ext uri="{FF2B5EF4-FFF2-40B4-BE49-F238E27FC236}">
                <a16:creationId xmlns:a16="http://schemas.microsoft.com/office/drawing/2014/main" id="{EB720227-A300-7020-7B58-4F392538B6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5915" y="4629325"/>
            <a:ext cx="314400" cy="314400"/>
          </a:xfrm>
          <a:prstGeom prst="rect">
            <a:avLst/>
          </a:prstGeom>
        </p:spPr>
      </p:pic>
      <p:pic>
        <p:nvPicPr>
          <p:cNvPr id="50" name="Graphic 49" descr="Badge 3 with solid fill">
            <a:extLst>
              <a:ext uri="{FF2B5EF4-FFF2-40B4-BE49-F238E27FC236}">
                <a16:creationId xmlns:a16="http://schemas.microsoft.com/office/drawing/2014/main" id="{19813DA9-021D-2E0B-7ECE-C798FDC2CD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8715" y="3845658"/>
            <a:ext cx="314400" cy="314400"/>
          </a:xfrm>
          <a:prstGeom prst="rect">
            <a:avLst/>
          </a:prstGeom>
        </p:spPr>
      </p:pic>
      <p:pic>
        <p:nvPicPr>
          <p:cNvPr id="52" name="Graphic 51" descr="Badge with solid fill">
            <a:extLst>
              <a:ext uri="{FF2B5EF4-FFF2-40B4-BE49-F238E27FC236}">
                <a16:creationId xmlns:a16="http://schemas.microsoft.com/office/drawing/2014/main" id="{219718A8-6B0E-57E7-90DF-7958222F7C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9979" y="2831138"/>
            <a:ext cx="314400" cy="314400"/>
          </a:xfrm>
          <a:prstGeom prst="rect">
            <a:avLst/>
          </a:prstGeom>
        </p:spPr>
      </p:pic>
      <p:pic>
        <p:nvPicPr>
          <p:cNvPr id="54" name="Graphic 53" descr="Badge 1 with solid fill">
            <a:extLst>
              <a:ext uri="{FF2B5EF4-FFF2-40B4-BE49-F238E27FC236}">
                <a16:creationId xmlns:a16="http://schemas.microsoft.com/office/drawing/2014/main" id="{AF88F78C-6C01-65FB-045D-5CF02F0BB8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557" y="2831138"/>
            <a:ext cx="314400" cy="314400"/>
          </a:xfrm>
          <a:prstGeom prst="rect">
            <a:avLst/>
          </a:prstGeom>
        </p:spPr>
      </p:pic>
    </p:spTree>
    <p:extLst>
      <p:ext uri="{BB962C8B-B14F-4D97-AF65-F5344CB8AC3E}">
        <p14:creationId xmlns:p14="http://schemas.microsoft.com/office/powerpoint/2010/main" val="80865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1000"/>
                                        <p:tgtEl>
                                          <p:spTgt spid="38">
                                            <p:txEl>
                                              <p:pRg st="1" end="1"/>
                                            </p:txEl>
                                          </p:spTgt>
                                        </p:tgtEl>
                                      </p:cBhvr>
                                    </p:animEffect>
                                    <p:anim calcmode="lin" valueType="num">
                                      <p:cBhvr>
                                        <p:cTn id="8"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1000"/>
                                        <p:tgtEl>
                                          <p:spTgt spid="38">
                                            <p:txEl>
                                              <p:pRg st="3" end="3"/>
                                            </p:txEl>
                                          </p:spTgt>
                                        </p:tgtEl>
                                      </p:cBhvr>
                                    </p:animEffect>
                                    <p:anim calcmode="lin" valueType="num">
                                      <p:cBhvr>
                                        <p:cTn id="28"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animEffect transition="in" filter="fade">
                                      <p:cBhvr>
                                        <p:cTn id="37" dur="1000"/>
                                        <p:tgtEl>
                                          <p:spTgt spid="38">
                                            <p:txEl>
                                              <p:pRg st="4" end="4"/>
                                            </p:txEl>
                                          </p:spTgt>
                                        </p:tgtEl>
                                      </p:cBhvr>
                                    </p:animEffect>
                                    <p:anim calcmode="lin" valueType="num">
                                      <p:cBhvr>
                                        <p:cTn id="38"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Effect transition="in" filter="fade">
                                      <p:cBhvr>
                                        <p:cTn id="47" dur="1000"/>
                                        <p:tgtEl>
                                          <p:spTgt spid="38">
                                            <p:txEl>
                                              <p:pRg st="5" end="5"/>
                                            </p:txEl>
                                          </p:spTgt>
                                        </p:tgtEl>
                                      </p:cBhvr>
                                    </p:animEffect>
                                    <p:anim calcmode="lin" valueType="num">
                                      <p:cBhvr>
                                        <p:cTn id="48"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xEl>
                                              <p:pRg st="6" end="6"/>
                                            </p:txEl>
                                          </p:spTgt>
                                        </p:tgtEl>
                                        <p:attrNameLst>
                                          <p:attrName>style.visibility</p:attrName>
                                        </p:attrNameLst>
                                      </p:cBhvr>
                                      <p:to>
                                        <p:strVal val="visible"/>
                                      </p:to>
                                    </p:set>
                                    <p:animEffect transition="in" filter="fade">
                                      <p:cBhvr>
                                        <p:cTn id="57" dur="1000"/>
                                        <p:tgtEl>
                                          <p:spTgt spid="38">
                                            <p:txEl>
                                              <p:pRg st="6" end="6"/>
                                            </p:txEl>
                                          </p:spTgt>
                                        </p:tgtEl>
                                      </p:cBhvr>
                                    </p:animEffect>
                                    <p:anim calcmode="lin" valueType="num">
                                      <p:cBhvr>
                                        <p:cTn id="58"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6" end="6"/>
                                            </p:txEl>
                                          </p:spTgt>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xEl>
                                              <p:pRg st="7" end="7"/>
                                            </p:txEl>
                                          </p:spTgt>
                                        </p:tgtEl>
                                        <p:attrNameLst>
                                          <p:attrName>style.visibility</p:attrName>
                                        </p:attrNameLst>
                                      </p:cBhvr>
                                      <p:to>
                                        <p:strVal val="visible"/>
                                      </p:to>
                                    </p:set>
                                    <p:animEffect transition="in" filter="fade">
                                      <p:cBhvr>
                                        <p:cTn id="67" dur="1000"/>
                                        <p:tgtEl>
                                          <p:spTgt spid="38">
                                            <p:txEl>
                                              <p:pRg st="7" end="7"/>
                                            </p:txEl>
                                          </p:spTgt>
                                        </p:tgtEl>
                                      </p:cBhvr>
                                    </p:animEffect>
                                    <p:anim calcmode="lin" valueType="num">
                                      <p:cBhvr>
                                        <p:cTn id="68"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8">
                                            <p:txEl>
                                              <p:pRg st="7" end="7"/>
                                            </p:txEl>
                                          </p:spTgt>
                                        </p:tgtEl>
                                        <p:attrNameLst>
                                          <p:attrName>ppt_y</p:attrName>
                                        </p:attrNameLst>
                                      </p:cBhvr>
                                      <p:tavLst>
                                        <p:tav tm="0">
                                          <p:val>
                                            <p:strVal val="#ppt_y+.1"/>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739759"/>
          </a:xfrm>
        </p:spPr>
        <p:txBody>
          <a:bodyPr>
            <a:normAutofit/>
          </a:bodyPr>
          <a:lstStyle/>
          <a:p>
            <a:pPr lvl="1"/>
            <a:r>
              <a:rPr lang="en-US" b="1"/>
              <a:t>Employee is added to Cloud HR</a:t>
            </a:r>
            <a:r>
              <a:rPr lang="en-US"/>
              <a:t>: user should be automatically created in Active Directory, Microsoft Entra ID and other SaaS applications that supports user provisioning</a:t>
            </a:r>
          </a:p>
          <a:p>
            <a:pPr lvl="1"/>
            <a:endParaRPr lang="en-US"/>
          </a:p>
          <a:p>
            <a:pPr lvl="1"/>
            <a:r>
              <a:rPr lang="en-US" b="1"/>
              <a:t>Employee attribute updates</a:t>
            </a:r>
            <a:r>
              <a:rPr lang="en-US"/>
              <a:t>: When employee record is updated in Cloud HR , their user account in Active Directory,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Active Directory,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Active Directory, Microsoft Entra ID and supporting SaaS applications (depending on customer’s preference) </a:t>
            </a:r>
          </a:p>
          <a:p>
            <a:pPr lvl="1"/>
            <a:endParaRPr lang="en-US"/>
          </a:p>
        </p:txBody>
      </p:sp>
      <p:sp>
        <p:nvSpPr>
          <p:cNvPr id="6" name="Title 1">
            <a:extLst>
              <a:ext uri="{FF2B5EF4-FFF2-40B4-BE49-F238E27FC236}">
                <a16:creationId xmlns:a16="http://schemas.microsoft.com/office/drawing/2014/main" id="{23685D38-2E7B-13E8-9B6B-EF5EF16FAAB2}"/>
              </a:ext>
            </a:extLst>
          </p:cNvPr>
          <p:cNvSpPr>
            <a:spLocks noGrp="1"/>
          </p:cNvSpPr>
          <p:nvPr>
            <p:ph type="title"/>
          </p:nvPr>
        </p:nvSpPr>
        <p:spPr>
          <a:xfrm>
            <a:off x="838200" y="365125"/>
            <a:ext cx="10515600" cy="1325563"/>
          </a:xfrm>
        </p:spPr>
        <p:txBody>
          <a:bodyPr/>
          <a:lstStyle/>
          <a:p>
            <a:r>
              <a:rPr lang="en-US"/>
              <a:t>Features</a:t>
            </a:r>
          </a:p>
        </p:txBody>
      </p:sp>
    </p:spTree>
    <p:extLst>
      <p:ext uri="{BB962C8B-B14F-4D97-AF65-F5344CB8AC3E}">
        <p14:creationId xmlns:p14="http://schemas.microsoft.com/office/powerpoint/2010/main" val="1430655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4834-C18F-CB9F-C1BE-738E6E0CB6FA}"/>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E4B67549-B6CB-C229-2519-CDAC26C3E19E}"/>
              </a:ext>
            </a:extLst>
          </p:cNvPr>
          <p:cNvSpPr>
            <a:spLocks noGrp="1"/>
          </p:cNvSpPr>
          <p:nvPr>
            <p:ph sz="quarter" idx="12"/>
          </p:nvPr>
        </p:nvSpPr>
        <p:spPr>
          <a:xfrm>
            <a:off x="584200" y="1435100"/>
            <a:ext cx="10921035" cy="4833938"/>
          </a:xfrm>
        </p:spPr>
        <p:txBody>
          <a:bodyPr/>
          <a:lstStyle/>
          <a:p>
            <a:r>
              <a:rPr lang="en-US"/>
              <a:t>Setup of the Microsoft Entra ID Connect provisioning agent</a:t>
            </a:r>
          </a:p>
          <a:p>
            <a:r>
              <a:rPr lang="en-US"/>
              <a:t>Number of Workday to AD user provisioning apps to deploy</a:t>
            </a:r>
          </a:p>
          <a:p>
            <a:r>
              <a:rPr lang="en-US"/>
              <a:t>Selecting the right matching identifier, attribute mapping, transformation and scoping filters</a:t>
            </a:r>
          </a:p>
          <a:p>
            <a:endParaRPr lang="en-US"/>
          </a:p>
        </p:txBody>
      </p:sp>
    </p:spTree>
    <p:extLst>
      <p:ext uri="{BB962C8B-B14F-4D97-AF65-F5344CB8AC3E}">
        <p14:creationId xmlns:p14="http://schemas.microsoft.com/office/powerpoint/2010/main" val="41525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541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Workday provisioning App and connectors</a:t>
                      </a:r>
                      <a:endParaRPr lang="en-US" sz="1600" noProof="0"/>
                    </a:p>
                  </a:txBody>
                  <a:tcPr/>
                </a:tc>
                <a:tc>
                  <a:txBody>
                    <a:bodyPr/>
                    <a:lstStyle/>
                    <a:p>
                      <a:r>
                        <a:rPr lang="en-US" sz="1600">
                          <a:hlinkClick r:id="rId5"/>
                        </a:rPr>
                        <a:t>Provisioning connector app and Provisioning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and configure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connectivity to Workday and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18970894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45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SuccessFactors provisioning App and connectors</a:t>
                      </a:r>
                      <a:endParaRPr lang="en-US" sz="1600" noProof="0"/>
                    </a:p>
                  </a:txBody>
                  <a:tcPr/>
                </a:tc>
                <a:tc>
                  <a:txBody>
                    <a:bodyPr/>
                    <a:lstStyle/>
                    <a:p>
                      <a:r>
                        <a:rPr lang="en-US" sz="1600">
                          <a:hlinkClick r:id="rId5"/>
                        </a:rPr>
                        <a:t>SuccessFactors inbound provisioning app and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App connectivity to AD</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22134952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API-driven inbound user provisioning</a:t>
            </a:r>
          </a:p>
        </p:txBody>
      </p:sp>
    </p:spTree>
    <p:extLst>
      <p:ext uri="{BB962C8B-B14F-4D97-AF65-F5344CB8AC3E}">
        <p14:creationId xmlns:p14="http://schemas.microsoft.com/office/powerpoint/2010/main" val="257733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A0-133A-BEA0-ED86-D95FAD66DE48}"/>
              </a:ext>
            </a:extLst>
          </p:cNvPr>
          <p:cNvSpPr>
            <a:spLocks noGrp="1"/>
          </p:cNvSpPr>
          <p:nvPr>
            <p:ph type="title"/>
          </p:nvPr>
        </p:nvSpPr>
        <p:spPr>
          <a:xfrm>
            <a:off x="588263" y="588963"/>
            <a:ext cx="4158362" cy="2535236"/>
          </a:xfrm>
        </p:spPr>
        <p:txBody>
          <a:bodyPr wrap="square" anchor="b">
            <a:normAutofit/>
          </a:bodyPr>
          <a:lstStyle/>
          <a:p>
            <a:r>
              <a:rPr lang="en-US"/>
              <a:t>What if my organization doesn’t use Workday or SuccessFactors?</a:t>
            </a:r>
          </a:p>
        </p:txBody>
      </p:sp>
      <p:sp>
        <p:nvSpPr>
          <p:cNvPr id="3" name="Text Placeholder 2">
            <a:extLst>
              <a:ext uri="{FF2B5EF4-FFF2-40B4-BE49-F238E27FC236}">
                <a16:creationId xmlns:a16="http://schemas.microsoft.com/office/drawing/2014/main" id="{9239B05D-A406-5898-4D9A-B3F63693654B}"/>
              </a:ext>
            </a:extLst>
          </p:cNvPr>
          <p:cNvSpPr>
            <a:spLocks noGrp="1"/>
          </p:cNvSpPr>
          <p:nvPr>
            <p:ph type="body" sz="quarter" idx="10"/>
          </p:nvPr>
        </p:nvSpPr>
        <p:spPr>
          <a:xfrm>
            <a:off x="584200" y="3535540"/>
            <a:ext cx="4075723" cy="1076025"/>
          </a:xfrm>
        </p:spPr>
        <p:txBody>
          <a:bodyPr wrap="square">
            <a:normAutofit/>
          </a:bodyPr>
          <a:lstStyle/>
          <a:p>
            <a:r>
              <a:rPr lang="en-US"/>
              <a:t>You can use Microsoft Entra ID  API-driven provisioning</a:t>
            </a:r>
          </a:p>
        </p:txBody>
      </p:sp>
      <p:pic>
        <p:nvPicPr>
          <p:cNvPr id="85" name="Picture 84">
            <a:extLst>
              <a:ext uri="{FF2B5EF4-FFF2-40B4-BE49-F238E27FC236}">
                <a16:creationId xmlns:a16="http://schemas.microsoft.com/office/drawing/2014/main" id="{3879AE6F-84C3-5136-FC15-50F0EC76E828}"/>
              </a:ext>
            </a:extLst>
          </p:cNvPr>
          <p:cNvPicPr>
            <a:picLocks noChangeAspect="1"/>
          </p:cNvPicPr>
          <p:nvPr/>
        </p:nvPicPr>
        <p:blipFill>
          <a:blip r:embed="rId2"/>
          <a:stretch>
            <a:fillRect/>
          </a:stretch>
        </p:blipFill>
        <p:spPr>
          <a:xfrm>
            <a:off x="5334000" y="1868806"/>
            <a:ext cx="6858000" cy="3120388"/>
          </a:xfrm>
          <a:prstGeom prst="rect">
            <a:avLst/>
          </a:prstGeom>
          <a:noFill/>
        </p:spPr>
      </p:pic>
    </p:spTree>
    <p:extLst>
      <p:ext uri="{BB962C8B-B14F-4D97-AF65-F5344CB8AC3E}">
        <p14:creationId xmlns:p14="http://schemas.microsoft.com/office/powerpoint/2010/main" val="5120120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36A-ABBA-987C-00BE-7ABD84C8C858}"/>
              </a:ext>
            </a:extLst>
          </p:cNvPr>
          <p:cNvSpPr>
            <a:spLocks noGrp="1"/>
          </p:cNvSpPr>
          <p:nvPr>
            <p:ph type="title"/>
          </p:nvPr>
        </p:nvSpPr>
        <p:spPr>
          <a:xfrm>
            <a:off x="588263" y="457200"/>
            <a:ext cx="11018520" cy="553998"/>
          </a:xfrm>
        </p:spPr>
        <p:txBody>
          <a:bodyPr wrap="square" anchor="t">
            <a:normAutofit/>
          </a:bodyPr>
          <a:lstStyle/>
          <a:p>
            <a:r>
              <a:rPr lang="en-US"/>
              <a:t>Key Benefits of API-driven user provisioning</a:t>
            </a:r>
          </a:p>
        </p:txBody>
      </p:sp>
      <p:graphicFrame>
        <p:nvGraphicFramePr>
          <p:cNvPr id="13" name="Content Placeholder 2">
            <a:extLst>
              <a:ext uri="{FF2B5EF4-FFF2-40B4-BE49-F238E27FC236}">
                <a16:creationId xmlns:a16="http://schemas.microsoft.com/office/drawing/2014/main" id="{38D86E96-E384-02BD-4124-B87F9F53DED3}"/>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74F61-A178-D731-53A0-CF0E2E744A15}"/>
              </a:ext>
            </a:extLst>
          </p:cNvPr>
          <p:cNvPicPr>
            <a:picLocks noChangeAspect="1"/>
          </p:cNvPicPr>
          <p:nvPr/>
        </p:nvPicPr>
        <p:blipFill>
          <a:blip r:embed="rId8"/>
          <a:stretch>
            <a:fillRect/>
          </a:stretch>
        </p:blipFill>
        <p:spPr>
          <a:xfrm>
            <a:off x="254978" y="2294649"/>
            <a:ext cx="5704725" cy="2435613"/>
          </a:xfrm>
          <a:prstGeom prst="rect">
            <a:avLst/>
          </a:prstGeom>
        </p:spPr>
      </p:pic>
    </p:spTree>
    <p:extLst>
      <p:ext uri="{BB962C8B-B14F-4D97-AF65-F5344CB8AC3E}">
        <p14:creationId xmlns:p14="http://schemas.microsoft.com/office/powerpoint/2010/main" val="38749226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1</a:t>
            </a:r>
            <a:r>
              <a:rPr lang="en-US"/>
              <a:t>: Enable IT teams to import HR data extracts using any automation tool</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201158" y="3172568"/>
            <a:ext cx="5708023" cy="21852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Commonly used for sources like: </a:t>
            </a:r>
          </a:p>
          <a:p>
            <a:pPr marL="800083" lvl="1" indent="-342900">
              <a:buFont typeface="Arial" panose="020B0604020202020204" pitchFamily="34" charset="0"/>
              <a:buChar char="•"/>
            </a:pPr>
            <a:r>
              <a:rPr lang="en-US" sz="1400"/>
              <a:t>Flat files</a:t>
            </a:r>
          </a:p>
          <a:p>
            <a:pPr marL="800083" lvl="1" indent="-342900">
              <a:buFont typeface="Arial" panose="020B0604020202020204" pitchFamily="34" charset="0"/>
              <a:buChar char="•"/>
            </a:pPr>
            <a:r>
              <a:rPr lang="en-US" sz="1400"/>
              <a:t>CSV files</a:t>
            </a:r>
          </a:p>
          <a:p>
            <a:pPr marL="800083" lvl="1" indent="-342900">
              <a:buFont typeface="Arial" panose="020B0604020202020204" pitchFamily="34" charset="0"/>
              <a:buChar char="•"/>
            </a:pPr>
            <a:r>
              <a:rPr lang="en-US" sz="1400"/>
              <a:t>SQL staging tables</a:t>
            </a:r>
          </a:p>
          <a:p>
            <a:pPr marL="342900" indent="-342900">
              <a:buFont typeface="Arial" panose="020B0604020202020204" pitchFamily="34" charset="0"/>
              <a:buChar char="•"/>
            </a:pPr>
            <a:r>
              <a:rPr lang="en-US" sz="1800"/>
              <a:t>Integration with any automation tool like: </a:t>
            </a:r>
          </a:p>
          <a:p>
            <a:pPr marL="800083" lvl="1" indent="-342900">
              <a:buFont typeface="Arial" panose="020B0604020202020204" pitchFamily="34" charset="0"/>
              <a:buChar char="•"/>
            </a:pPr>
            <a:r>
              <a:rPr lang="en-US" sz="1400"/>
              <a:t>PowerShell scripts</a:t>
            </a:r>
          </a:p>
          <a:p>
            <a:pPr marL="800083" lvl="1" indent="-342900">
              <a:buFont typeface="Arial" panose="020B0604020202020204" pitchFamily="34" charset="0"/>
              <a:buChar char="•"/>
            </a:pPr>
            <a:r>
              <a:rPr lang="en-US" sz="1400"/>
              <a:t>Azure Logic Apps</a:t>
            </a:r>
          </a:p>
          <a:p>
            <a:pPr marL="800083" lvl="1" indent="-342900">
              <a:buFont typeface="Arial" panose="020B0604020202020204" pitchFamily="34" charset="0"/>
              <a:buChar char="•"/>
            </a:pPr>
            <a:r>
              <a:rPr lang="en-US" sz="1400"/>
              <a:t>Workflows using HTTP calls</a:t>
            </a:r>
          </a:p>
          <a:p>
            <a:pPr marL="800083" lvl="1" indent="-342900">
              <a:buFont typeface="Arial" panose="020B0604020202020204" pitchFamily="34" charset="0"/>
              <a:buChar char="•"/>
            </a:pPr>
            <a:endParaRPr lang="en-US" sz="2000" err="1"/>
          </a:p>
        </p:txBody>
      </p:sp>
      <p:pic>
        <p:nvPicPr>
          <p:cNvPr id="77" name="Picture 76">
            <a:extLst>
              <a:ext uri="{FF2B5EF4-FFF2-40B4-BE49-F238E27FC236}">
                <a16:creationId xmlns:a16="http://schemas.microsoft.com/office/drawing/2014/main" id="{B221552D-6E75-51E0-5767-8BF2C0F89C8E}"/>
              </a:ext>
            </a:extLst>
          </p:cNvPr>
          <p:cNvPicPr>
            <a:picLocks noChangeAspect="1"/>
          </p:cNvPicPr>
          <p:nvPr/>
        </p:nvPicPr>
        <p:blipFill>
          <a:blip r:embed="rId2"/>
          <a:stretch>
            <a:fillRect/>
          </a:stretch>
        </p:blipFill>
        <p:spPr>
          <a:xfrm>
            <a:off x="293050" y="2968548"/>
            <a:ext cx="5697793" cy="1945689"/>
          </a:xfrm>
          <a:prstGeom prst="rect">
            <a:avLst/>
          </a:prstGeom>
        </p:spPr>
      </p:pic>
    </p:spTree>
    <p:extLst>
      <p:ext uri="{BB962C8B-B14F-4D97-AF65-F5344CB8AC3E}">
        <p14:creationId xmlns:p14="http://schemas.microsoft.com/office/powerpoint/2010/main" val="3811837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141138F-BE89-18E1-5F17-52FA1DD9104E}"/>
              </a:ext>
            </a:extLst>
          </p:cNvPr>
          <p:cNvSpPr txBox="1">
            <a:spLocks/>
          </p:cNvSpPr>
          <p:nvPr/>
        </p:nvSpPr>
        <p:spPr>
          <a:xfrm>
            <a:off x="483550" y="74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Microsoft Entra ID Governance Journey | POC scope </a:t>
            </a:r>
          </a:p>
        </p:txBody>
      </p:sp>
      <p:graphicFrame>
        <p:nvGraphicFramePr>
          <p:cNvPr id="6" name="Diagram 5">
            <a:extLst>
              <a:ext uri="{FF2B5EF4-FFF2-40B4-BE49-F238E27FC236}">
                <a16:creationId xmlns:a16="http://schemas.microsoft.com/office/drawing/2014/main" id="{F583DAE2-F07E-F4E3-C54A-1504AB74B0CD}"/>
              </a:ext>
            </a:extLst>
          </p:cNvPr>
          <p:cNvGraphicFramePr/>
          <p:nvPr/>
        </p:nvGraphicFramePr>
        <p:xfrm>
          <a:off x="4730259" y="1296703"/>
          <a:ext cx="6817458" cy="4665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Brace 6">
            <a:extLst>
              <a:ext uri="{FF2B5EF4-FFF2-40B4-BE49-F238E27FC236}">
                <a16:creationId xmlns:a16="http://schemas.microsoft.com/office/drawing/2014/main" id="{A131D929-7310-702C-584F-8B2099E7EB63}"/>
              </a:ext>
            </a:extLst>
          </p:cNvPr>
          <p:cNvSpPr/>
          <p:nvPr/>
        </p:nvSpPr>
        <p:spPr>
          <a:xfrm rot="10800000">
            <a:off x="4486017" y="4409749"/>
            <a:ext cx="237393" cy="155257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2F21621-9000-6676-A358-EAC91A8BDCEB}"/>
              </a:ext>
            </a:extLst>
          </p:cNvPr>
          <p:cNvSpPr/>
          <p:nvPr/>
        </p:nvSpPr>
        <p:spPr>
          <a:xfrm rot="10800000">
            <a:off x="4475285" y="2857337"/>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AA2A5A9-3BC5-82D8-B354-31EDB7A962E0}"/>
              </a:ext>
            </a:extLst>
          </p:cNvPr>
          <p:cNvSpPr/>
          <p:nvPr/>
        </p:nvSpPr>
        <p:spPr>
          <a:xfrm rot="10800000">
            <a:off x="4475284" y="1304762"/>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4C1D09A-9A0A-C28A-356B-48BF5F00AF52}"/>
              </a:ext>
            </a:extLst>
          </p:cNvPr>
          <p:cNvCxnSpPr/>
          <p:nvPr/>
        </p:nvCxnSpPr>
        <p:spPr>
          <a:xfrm>
            <a:off x="4766896" y="1309159"/>
            <a:ext cx="319600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7C150F2-A2B8-2847-C401-D0C6BDFEAEA2}"/>
              </a:ext>
            </a:extLst>
          </p:cNvPr>
          <p:cNvCxnSpPr>
            <a:cxnSpLocks/>
          </p:cNvCxnSpPr>
          <p:nvPr/>
        </p:nvCxnSpPr>
        <p:spPr>
          <a:xfrm>
            <a:off x="4803531" y="2764285"/>
            <a:ext cx="221712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0D875D6-E0A1-A9A6-F31A-B5B42E7EEBBD}"/>
              </a:ext>
            </a:extLst>
          </p:cNvPr>
          <p:cNvCxnSpPr>
            <a:cxnSpLocks/>
          </p:cNvCxnSpPr>
          <p:nvPr/>
        </p:nvCxnSpPr>
        <p:spPr>
          <a:xfrm flipV="1">
            <a:off x="4803531" y="2857337"/>
            <a:ext cx="2072054" cy="152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47142F0-7937-778B-9F6A-2B3480292FEB}"/>
              </a:ext>
            </a:extLst>
          </p:cNvPr>
          <p:cNvCxnSpPr>
            <a:cxnSpLocks/>
          </p:cNvCxnSpPr>
          <p:nvPr/>
        </p:nvCxnSpPr>
        <p:spPr>
          <a:xfrm>
            <a:off x="4766896" y="4316860"/>
            <a:ext cx="114519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D166FC-1B3D-A812-2B27-FABE5B9B36C7}"/>
              </a:ext>
            </a:extLst>
          </p:cNvPr>
          <p:cNvCxnSpPr>
            <a:cxnSpLocks/>
          </p:cNvCxnSpPr>
          <p:nvPr/>
        </p:nvCxnSpPr>
        <p:spPr>
          <a:xfrm>
            <a:off x="4742459" y="4407225"/>
            <a:ext cx="1097099" cy="252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334494-1E48-0ACF-2C94-4BD078723649}"/>
              </a:ext>
            </a:extLst>
          </p:cNvPr>
          <p:cNvSpPr txBox="1"/>
          <p:nvPr/>
        </p:nvSpPr>
        <p:spPr>
          <a:xfrm>
            <a:off x="430823" y="4425688"/>
            <a:ext cx="4118216" cy="1569660"/>
          </a:xfrm>
          <a:prstGeom prst="rect">
            <a:avLst/>
          </a:prstGeom>
          <a:noFill/>
        </p:spPr>
        <p:txBody>
          <a:bodyPr wrap="square" rtlCol="0">
            <a:spAutoFit/>
          </a:bodyPr>
          <a:lstStyle/>
          <a:p>
            <a:pPr marL="285750" indent="-285750">
              <a:buFont typeface="Arial" panose="020B0604020202020204" pitchFamily="34" charset="0"/>
              <a:buChar char="•"/>
            </a:pPr>
            <a:r>
              <a:rPr lang="en-US" sz="1200"/>
              <a:t>Provision non-prod users from HR system with key attributes</a:t>
            </a:r>
          </a:p>
          <a:p>
            <a:pPr marL="285750" indent="-285750">
              <a:buFont typeface="Arial" panose="020B0604020202020204" pitchFamily="34" charset="0"/>
              <a:buChar char="•"/>
            </a:pPr>
            <a:r>
              <a:rPr lang="en-US" sz="1200"/>
              <a:t>Provision non-prod users to up to 4 SaaS apps</a:t>
            </a:r>
          </a:p>
          <a:p>
            <a:pPr marL="285750" indent="-285750">
              <a:buFont typeface="Arial" panose="020B0604020202020204" pitchFamily="34" charset="0"/>
              <a:buChar char="•"/>
            </a:pPr>
            <a:r>
              <a:rPr lang="en-US" sz="1200"/>
              <a:t>Run Lifecycle Workflows for J/M/L (On-demand) </a:t>
            </a:r>
          </a:p>
          <a:p>
            <a:pPr marL="285750" indent="-285750">
              <a:buFont typeface="Arial" panose="020B0604020202020204" pitchFamily="34" charset="0"/>
              <a:buChar char="•"/>
            </a:pPr>
            <a:r>
              <a:rPr lang="en-US" sz="1200"/>
              <a:t>Demo of Custom Extension capabilities</a:t>
            </a:r>
          </a:p>
          <a:p>
            <a:pPr marL="285750" indent="-285750">
              <a:buFont typeface="Arial" panose="020B0604020202020204" pitchFamily="34" charset="0"/>
              <a:buChar char="•"/>
            </a:pPr>
            <a:r>
              <a:rPr lang="en-US" sz="1200"/>
              <a:t>Simple attributes flow/transformation</a:t>
            </a:r>
          </a:p>
          <a:p>
            <a:pPr marL="285750" indent="-285750">
              <a:buFont typeface="Arial" panose="020B0604020202020204" pitchFamily="34" charset="0"/>
              <a:buChar char="•"/>
            </a:pPr>
            <a:r>
              <a:rPr lang="en-US" sz="1200"/>
              <a:t>Single tenant</a:t>
            </a:r>
          </a:p>
          <a:p>
            <a:pPr marL="285750" indent="-285750">
              <a:buFont typeface="Arial" panose="020B0604020202020204" pitchFamily="34" charset="0"/>
              <a:buChar char="•"/>
            </a:pPr>
            <a:r>
              <a:rPr lang="en-US" sz="1200"/>
              <a:t>On-prem apps with built-in connectors </a:t>
            </a:r>
          </a:p>
        </p:txBody>
      </p:sp>
      <p:sp>
        <p:nvSpPr>
          <p:cNvPr id="22" name="TextBox 21">
            <a:extLst>
              <a:ext uri="{FF2B5EF4-FFF2-40B4-BE49-F238E27FC236}">
                <a16:creationId xmlns:a16="http://schemas.microsoft.com/office/drawing/2014/main" id="{B97872F0-1F95-377A-DD15-99F2FE608111}"/>
              </a:ext>
            </a:extLst>
          </p:cNvPr>
          <p:cNvSpPr txBox="1"/>
          <p:nvPr/>
        </p:nvSpPr>
        <p:spPr>
          <a:xfrm>
            <a:off x="7310556" y="5453695"/>
            <a:ext cx="2175522" cy="369332"/>
          </a:xfrm>
          <a:prstGeom prst="rect">
            <a:avLst/>
          </a:prstGeom>
          <a:noFill/>
        </p:spPr>
        <p:txBody>
          <a:bodyPr wrap="square" rtlCol="0">
            <a:spAutoFit/>
          </a:bodyPr>
          <a:lstStyle/>
          <a:p>
            <a:r>
              <a:rPr lang="en-US" sz="1800" b="1">
                <a:solidFill>
                  <a:schemeClr val="accent3"/>
                </a:solidFill>
              </a:rPr>
              <a:t>(You are here)</a:t>
            </a:r>
          </a:p>
        </p:txBody>
      </p:sp>
      <p:sp>
        <p:nvSpPr>
          <p:cNvPr id="23" name="TextBox 22">
            <a:extLst>
              <a:ext uri="{FF2B5EF4-FFF2-40B4-BE49-F238E27FC236}">
                <a16:creationId xmlns:a16="http://schemas.microsoft.com/office/drawing/2014/main" id="{7BE9F8A4-E4B5-28D0-6840-96AD04692A77}"/>
              </a:ext>
            </a:extLst>
          </p:cNvPr>
          <p:cNvSpPr txBox="1"/>
          <p:nvPr/>
        </p:nvSpPr>
        <p:spPr>
          <a:xfrm>
            <a:off x="422317" y="1505367"/>
            <a:ext cx="4026879" cy="1200329"/>
          </a:xfrm>
          <a:prstGeom prst="rect">
            <a:avLst/>
          </a:prstGeom>
          <a:noFill/>
        </p:spPr>
        <p:txBody>
          <a:bodyPr wrap="square" rtlCol="0">
            <a:spAutoFit/>
          </a:bodyPr>
          <a:lstStyle/>
          <a:p>
            <a:pPr marL="285750" indent="-285750">
              <a:buFont typeface="Arial" panose="020B0604020202020204" pitchFamily="34" charset="0"/>
              <a:buChar char="•"/>
            </a:pPr>
            <a:r>
              <a:rPr lang="en-US" sz="1200"/>
              <a:t>Advanced data extraction / Transformation / load with external source of records</a:t>
            </a:r>
          </a:p>
          <a:p>
            <a:pPr marL="285750" indent="-285750">
              <a:buFont typeface="Arial" panose="020B0604020202020204" pitchFamily="34" charset="0"/>
              <a:buChar char="•"/>
            </a:pPr>
            <a:r>
              <a:rPr lang="en-US" sz="1200"/>
              <a:t>Customized logic apps with 3</a:t>
            </a:r>
            <a:r>
              <a:rPr lang="en-US" sz="1200" baseline="30000"/>
              <a:t>rd</a:t>
            </a:r>
            <a:r>
              <a:rPr lang="en-US" sz="1200"/>
              <a:t> party connectors </a:t>
            </a:r>
          </a:p>
          <a:p>
            <a:pPr marL="285750" indent="-285750">
              <a:buFont typeface="Arial" panose="020B0604020202020204" pitchFamily="34" charset="0"/>
              <a:buChar char="•"/>
            </a:pPr>
            <a:r>
              <a:rPr lang="en-US" sz="1200"/>
              <a:t>Legacy workloads with on-prem IGA and cloud only accounts</a:t>
            </a:r>
          </a:p>
          <a:p>
            <a:pPr marL="285750" indent="-285750">
              <a:buFont typeface="Arial" panose="020B0604020202020204" pitchFamily="34" charset="0"/>
              <a:buChar char="•"/>
            </a:pPr>
            <a:r>
              <a:rPr lang="en-US" sz="1200"/>
              <a:t>Etc.</a:t>
            </a:r>
          </a:p>
        </p:txBody>
      </p:sp>
      <p:sp>
        <p:nvSpPr>
          <p:cNvPr id="28" name="TextBox 27">
            <a:extLst>
              <a:ext uri="{FF2B5EF4-FFF2-40B4-BE49-F238E27FC236}">
                <a16:creationId xmlns:a16="http://schemas.microsoft.com/office/drawing/2014/main" id="{E5CE8EDB-0FB2-DD85-1DC6-08EC7C4E062F}"/>
              </a:ext>
            </a:extLst>
          </p:cNvPr>
          <p:cNvSpPr txBox="1"/>
          <p:nvPr/>
        </p:nvSpPr>
        <p:spPr>
          <a:xfrm>
            <a:off x="430823" y="3061301"/>
            <a:ext cx="3983691" cy="1015663"/>
          </a:xfrm>
          <a:prstGeom prst="rect">
            <a:avLst/>
          </a:prstGeom>
          <a:noFill/>
        </p:spPr>
        <p:txBody>
          <a:bodyPr wrap="square" rtlCol="0">
            <a:spAutoFit/>
          </a:bodyPr>
          <a:lstStyle/>
          <a:p>
            <a:pPr marL="285750" indent="-285750">
              <a:buFont typeface="Arial" panose="020B0604020202020204" pitchFamily="34" charset="0"/>
              <a:buChar char="•"/>
            </a:pPr>
            <a:r>
              <a:rPr lang="en-US" sz="1200"/>
              <a:t>Provisioning from multiple source of records to multiple targets</a:t>
            </a:r>
          </a:p>
          <a:p>
            <a:pPr marL="285750" indent="-285750">
              <a:buFont typeface="Arial" panose="020B0604020202020204" pitchFamily="34" charset="0"/>
              <a:buChar char="•"/>
            </a:pPr>
            <a:r>
              <a:rPr lang="en-US" sz="1200"/>
              <a:t>Complex mapping/transformation</a:t>
            </a:r>
          </a:p>
          <a:p>
            <a:pPr marL="285750" indent="-285750">
              <a:buFont typeface="Arial" panose="020B0604020202020204" pitchFamily="34" charset="0"/>
              <a:buChar char="•"/>
            </a:pPr>
            <a:r>
              <a:rPr lang="en-US" sz="1200"/>
              <a:t>On-prem apps with 3</a:t>
            </a:r>
            <a:r>
              <a:rPr lang="en-US" sz="1200" baseline="30000"/>
              <a:t>rd</a:t>
            </a:r>
            <a:r>
              <a:rPr lang="en-US" sz="1200"/>
              <a:t> party ECMA connectors</a:t>
            </a:r>
          </a:p>
          <a:p>
            <a:pPr marL="285750" indent="-285750">
              <a:buFont typeface="Arial" panose="020B0604020202020204" pitchFamily="34" charset="0"/>
              <a:buChar char="•"/>
            </a:pPr>
            <a:r>
              <a:rPr lang="en-US" sz="1200"/>
              <a:t>Multiple Identities</a:t>
            </a:r>
          </a:p>
        </p:txBody>
      </p:sp>
      <p:sp>
        <p:nvSpPr>
          <p:cNvPr id="29" name="TextBox 28">
            <a:extLst>
              <a:ext uri="{FF2B5EF4-FFF2-40B4-BE49-F238E27FC236}">
                <a16:creationId xmlns:a16="http://schemas.microsoft.com/office/drawing/2014/main" id="{1D14B2BB-B494-E811-1DF9-0B5B6C9F92B0}"/>
              </a:ext>
            </a:extLst>
          </p:cNvPr>
          <p:cNvSpPr txBox="1"/>
          <p:nvPr/>
        </p:nvSpPr>
        <p:spPr>
          <a:xfrm rot="3276226">
            <a:off x="10683615" y="4862813"/>
            <a:ext cx="73421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POC</a:t>
            </a:r>
          </a:p>
        </p:txBody>
      </p:sp>
      <p:sp>
        <p:nvSpPr>
          <p:cNvPr id="30" name="TextBox 29">
            <a:extLst>
              <a:ext uri="{FF2B5EF4-FFF2-40B4-BE49-F238E27FC236}">
                <a16:creationId xmlns:a16="http://schemas.microsoft.com/office/drawing/2014/main" id="{1C70C378-6A01-566D-E604-3D7EBA180551}"/>
              </a:ext>
            </a:extLst>
          </p:cNvPr>
          <p:cNvSpPr txBox="1"/>
          <p:nvPr/>
        </p:nvSpPr>
        <p:spPr>
          <a:xfrm rot="3276226">
            <a:off x="9165721" y="3496444"/>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Deployment</a:t>
            </a:r>
          </a:p>
        </p:txBody>
      </p:sp>
      <p:sp>
        <p:nvSpPr>
          <p:cNvPr id="31" name="TextBox 30">
            <a:extLst>
              <a:ext uri="{FF2B5EF4-FFF2-40B4-BE49-F238E27FC236}">
                <a16:creationId xmlns:a16="http://schemas.microsoft.com/office/drawing/2014/main" id="{099BFFBC-6300-800C-751C-306327F5900A}"/>
              </a:ext>
            </a:extLst>
          </p:cNvPr>
          <p:cNvSpPr txBox="1"/>
          <p:nvPr/>
        </p:nvSpPr>
        <p:spPr>
          <a:xfrm rot="3276226">
            <a:off x="8046872" y="1897427"/>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Maintenance</a:t>
            </a:r>
          </a:p>
        </p:txBody>
      </p:sp>
      <p:sp>
        <p:nvSpPr>
          <p:cNvPr id="32" name="TextBox 31">
            <a:extLst>
              <a:ext uri="{FF2B5EF4-FFF2-40B4-BE49-F238E27FC236}">
                <a16:creationId xmlns:a16="http://schemas.microsoft.com/office/drawing/2014/main" id="{4B51B10C-C721-B485-8FB2-AF284098D951}"/>
              </a:ext>
            </a:extLst>
          </p:cNvPr>
          <p:cNvSpPr txBox="1"/>
          <p:nvPr/>
        </p:nvSpPr>
        <p:spPr>
          <a:xfrm>
            <a:off x="1365675" y="1120096"/>
            <a:ext cx="1241230" cy="369332"/>
          </a:xfrm>
          <a:prstGeom prst="rect">
            <a:avLst/>
          </a:prstGeom>
          <a:noFill/>
        </p:spPr>
        <p:txBody>
          <a:bodyPr wrap="square" rtlCol="0">
            <a:spAutoFit/>
          </a:bodyPr>
          <a:lstStyle/>
          <a:p>
            <a:r>
              <a:rPr lang="en-US" sz="1800" b="1"/>
              <a:t>Examples</a:t>
            </a:r>
          </a:p>
        </p:txBody>
      </p:sp>
      <p:sp>
        <p:nvSpPr>
          <p:cNvPr id="33" name="TextBox 32">
            <a:extLst>
              <a:ext uri="{FF2B5EF4-FFF2-40B4-BE49-F238E27FC236}">
                <a16:creationId xmlns:a16="http://schemas.microsoft.com/office/drawing/2014/main" id="{6EB1AE9B-956F-9DF4-C290-DAEF08810A2D}"/>
              </a:ext>
            </a:extLst>
          </p:cNvPr>
          <p:cNvSpPr txBox="1"/>
          <p:nvPr/>
        </p:nvSpPr>
        <p:spPr>
          <a:xfrm rot="3225559">
            <a:off x="8409405" y="2847090"/>
            <a:ext cx="432934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800" i="1">
                <a:ln w="0"/>
                <a:solidFill>
                  <a:schemeClr val="tx1"/>
                </a:solidFill>
                <a:effectLst>
                  <a:outerShdw blurRad="38100" dist="19050" dir="2700000" algn="tl" rotWithShape="0">
                    <a:schemeClr val="dk1">
                      <a:alpha val="40000"/>
                    </a:schemeClr>
                  </a:outerShdw>
                </a:effectLst>
              </a:rPr>
              <a:t>Phases</a:t>
            </a:r>
            <a:endParaRPr lang="en-US" sz="1100" i="1">
              <a:ln w="0"/>
              <a:solidFill>
                <a:schemeClr val="tx1"/>
              </a:solidFill>
              <a:effectLst>
                <a:outerShdw blurRad="38100" dist="19050" dir="2700000" algn="tl" rotWithShape="0">
                  <a:schemeClr val="dk1">
                    <a:alpha val="40000"/>
                  </a:schemeClr>
                </a:outerShdw>
              </a:effectLst>
            </a:endParaRPr>
          </a:p>
        </p:txBody>
      </p:sp>
      <p:sp>
        <p:nvSpPr>
          <p:cNvPr id="34" name="Right Brace 33">
            <a:extLst>
              <a:ext uri="{FF2B5EF4-FFF2-40B4-BE49-F238E27FC236}">
                <a16:creationId xmlns:a16="http://schemas.microsoft.com/office/drawing/2014/main" id="{EE7E6ABC-FB87-183C-92F2-936D42DB272C}"/>
              </a:ext>
            </a:extLst>
          </p:cNvPr>
          <p:cNvSpPr/>
          <p:nvPr/>
        </p:nvSpPr>
        <p:spPr>
          <a:xfrm rot="19441584">
            <a:off x="10042732" y="1078700"/>
            <a:ext cx="330278" cy="431373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20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2</a:t>
            </a:r>
            <a:r>
              <a:rPr lang="en-US"/>
              <a:t>: Enable Independent Software Vendors (ISV) to build direct integration with Microsoft Entra ID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586390" y="3008048"/>
            <a:ext cx="4517545"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Enables HR ISVs to ship native synchronization experiences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Changes in the origin HR system will automatically flow into Microsoft Entra ID and Active Directory domains</a:t>
            </a:r>
            <a:endParaRPr lang="en-US" sz="1400"/>
          </a:p>
          <a:p>
            <a:pPr marL="800083" lvl="1" indent="-342900">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3176F892-C8A9-24B1-56ED-9810B3302EFA}"/>
              </a:ext>
            </a:extLst>
          </p:cNvPr>
          <p:cNvPicPr>
            <a:picLocks noChangeAspect="1"/>
          </p:cNvPicPr>
          <p:nvPr/>
        </p:nvPicPr>
        <p:blipFill>
          <a:blip r:embed="rId2"/>
          <a:stretch>
            <a:fillRect/>
          </a:stretch>
        </p:blipFill>
        <p:spPr>
          <a:xfrm>
            <a:off x="5594488" y="2885763"/>
            <a:ext cx="6086074" cy="2185214"/>
          </a:xfrm>
          <a:prstGeom prst="rect">
            <a:avLst/>
          </a:prstGeom>
        </p:spPr>
      </p:pic>
    </p:spTree>
    <p:extLst>
      <p:ext uri="{BB962C8B-B14F-4D97-AF65-F5344CB8AC3E}">
        <p14:creationId xmlns:p14="http://schemas.microsoft.com/office/powerpoint/2010/main" val="2165745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3</a:t>
            </a:r>
            <a:r>
              <a:rPr lang="en-US"/>
              <a:t>: Enable system integrators to build more connectors to systems of record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346231" y="3396771"/>
            <a:ext cx="5708023" cy="144655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Partners can build custom HR connectors</a:t>
            </a:r>
          </a:p>
          <a:p>
            <a:pPr marL="342900" indent="-342900" algn="l">
              <a:buFont typeface="Arial" panose="020B0604020202020204" pitchFamily="34" charset="0"/>
              <a:buChar char="•"/>
            </a:pPr>
            <a:r>
              <a:rPr lang="en-US" sz="2000"/>
              <a:t>Used to meet different requirements around data flows</a:t>
            </a:r>
          </a:p>
          <a:p>
            <a:pPr algn="l"/>
            <a:endParaRPr lang="en-US" sz="1400"/>
          </a:p>
          <a:p>
            <a:pPr marL="800083" lvl="1" indent="-342900">
              <a:buFont typeface="Arial" panose="020B0604020202020204" pitchFamily="34" charset="0"/>
              <a:buChar char="•"/>
            </a:pPr>
            <a:endParaRPr lang="en-US" sz="2000" err="1"/>
          </a:p>
        </p:txBody>
      </p:sp>
      <p:pic>
        <p:nvPicPr>
          <p:cNvPr id="5" name="Picture 4">
            <a:extLst>
              <a:ext uri="{FF2B5EF4-FFF2-40B4-BE49-F238E27FC236}">
                <a16:creationId xmlns:a16="http://schemas.microsoft.com/office/drawing/2014/main" id="{FDCB1BF1-9F58-0A6A-7537-3676F02EAB54}"/>
              </a:ext>
            </a:extLst>
          </p:cNvPr>
          <p:cNvPicPr>
            <a:picLocks noChangeAspect="1"/>
          </p:cNvPicPr>
          <p:nvPr/>
        </p:nvPicPr>
        <p:blipFill>
          <a:blip r:embed="rId2"/>
          <a:stretch>
            <a:fillRect/>
          </a:stretch>
        </p:blipFill>
        <p:spPr>
          <a:xfrm>
            <a:off x="282819" y="2979939"/>
            <a:ext cx="5708023" cy="2075259"/>
          </a:xfrm>
          <a:prstGeom prst="rect">
            <a:avLst/>
          </a:prstGeom>
        </p:spPr>
      </p:pic>
    </p:spTree>
    <p:extLst>
      <p:ext uri="{BB962C8B-B14F-4D97-AF65-F5344CB8AC3E}">
        <p14:creationId xmlns:p14="http://schemas.microsoft.com/office/powerpoint/2010/main" val="3744484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580-2226-4CE0-36CE-23EACDA38DA5}"/>
              </a:ext>
            </a:extLst>
          </p:cNvPr>
          <p:cNvSpPr>
            <a:spLocks noGrp="1"/>
          </p:cNvSpPr>
          <p:nvPr>
            <p:ph type="title"/>
          </p:nvPr>
        </p:nvSpPr>
        <p:spPr/>
        <p:txBody>
          <a:bodyPr/>
          <a:lstStyle/>
          <a:p>
            <a:r>
              <a:rPr lang="en-US"/>
              <a:t>End to End flow</a:t>
            </a:r>
          </a:p>
        </p:txBody>
      </p:sp>
      <p:pic>
        <p:nvPicPr>
          <p:cNvPr id="3074" name="Picture 2" descr="Diagram of the end-to-end workflow of inbound provisioning.">
            <a:extLst>
              <a:ext uri="{FF2B5EF4-FFF2-40B4-BE49-F238E27FC236}">
                <a16:creationId xmlns:a16="http://schemas.microsoft.com/office/drawing/2014/main" id="{01E7A2B4-CF73-CF7E-31C4-8DDA0DFA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07" y="1188485"/>
            <a:ext cx="9493860" cy="52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1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420A-14A9-4965-3E72-363DA41E9D55}"/>
              </a:ext>
            </a:extLst>
          </p:cNvPr>
          <p:cNvSpPr>
            <a:spLocks noGrp="1"/>
          </p:cNvSpPr>
          <p:nvPr>
            <p:ph type="title"/>
          </p:nvPr>
        </p:nvSpPr>
        <p:spPr>
          <a:xfrm>
            <a:off x="588263" y="585788"/>
            <a:ext cx="3182027" cy="5683250"/>
          </a:xfrm>
        </p:spPr>
        <p:txBody>
          <a:bodyPr wrap="square" anchor="ctr">
            <a:normAutofit/>
          </a:bodyPr>
          <a:lstStyle/>
          <a:p>
            <a:r>
              <a:rPr lang="en-US"/>
              <a:t>How to configure API-drive provisioning </a:t>
            </a:r>
          </a:p>
        </p:txBody>
      </p:sp>
      <p:sp>
        <p:nvSpPr>
          <p:cNvPr id="3" name="Text Placeholder 2">
            <a:extLst>
              <a:ext uri="{FF2B5EF4-FFF2-40B4-BE49-F238E27FC236}">
                <a16:creationId xmlns:a16="http://schemas.microsoft.com/office/drawing/2014/main" id="{1C5F509F-B8F2-1B8B-1E8B-E05BA3111C7D}"/>
              </a:ext>
            </a:extLst>
          </p:cNvPr>
          <p:cNvSpPr>
            <a:spLocks noGrp="1"/>
          </p:cNvSpPr>
          <p:nvPr>
            <p:ph type="body" sz="quarter" idx="11"/>
          </p:nvPr>
        </p:nvSpPr>
        <p:spPr>
          <a:xfrm>
            <a:off x="4941888" y="585788"/>
            <a:ext cx="6667500" cy="5683249"/>
          </a:xfrm>
        </p:spPr>
        <p:txBody>
          <a:bodyPr wrap="square" anchor="ctr">
            <a:normAutofit/>
          </a:bodyPr>
          <a:lstStyle/>
          <a:p>
            <a:pPr marL="514350" indent="-514350">
              <a:buFont typeface="+mj-lt"/>
              <a:buAutoNum type="arabicPeriod"/>
            </a:pPr>
            <a:r>
              <a:rPr lang="en-US" dirty="0"/>
              <a:t>Create a new Enterprise App “API-driven Inbound provisioning to Entra ID”  (or API-driven Inbound provisioning to AD” for on-prem provisioning</a:t>
            </a:r>
          </a:p>
          <a:p>
            <a:pPr marL="514350" indent="-514350">
              <a:buFont typeface="+mj-lt"/>
              <a:buAutoNum type="arabicPeriod"/>
            </a:pPr>
            <a:r>
              <a:rPr lang="en-US" dirty="0"/>
              <a:t>Configure provisioning Mode and Mappings</a:t>
            </a:r>
          </a:p>
          <a:p>
            <a:pPr marL="514350" indent="-514350">
              <a:buFont typeface="+mj-lt"/>
              <a:buAutoNum type="arabicPeriod"/>
            </a:pPr>
            <a:r>
              <a:rPr lang="en-US" dirty="0"/>
              <a:t>Grant access to the inbound provisioning API</a:t>
            </a:r>
          </a:p>
          <a:p>
            <a:pPr marL="514350" indent="-514350">
              <a:buFont typeface="+mj-lt"/>
              <a:buAutoNum type="arabicPeriod"/>
            </a:pPr>
            <a:r>
              <a:rPr lang="en-US" dirty="0"/>
              <a:t>Configure a Managed Identity</a:t>
            </a:r>
          </a:p>
          <a:p>
            <a:endParaRPr lang="en-US" dirty="0"/>
          </a:p>
        </p:txBody>
      </p:sp>
    </p:spTree>
    <p:extLst>
      <p:ext uri="{BB962C8B-B14F-4D97-AF65-F5344CB8AC3E}">
        <p14:creationId xmlns:p14="http://schemas.microsoft.com/office/powerpoint/2010/main" val="20755580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2383-A727-0A01-5C80-93B60472A839}"/>
              </a:ext>
            </a:extLst>
          </p:cNvPr>
          <p:cNvSpPr>
            <a:spLocks noGrp="1"/>
          </p:cNvSpPr>
          <p:nvPr>
            <p:ph type="title"/>
          </p:nvPr>
        </p:nvSpPr>
        <p:spPr>
          <a:xfrm>
            <a:off x="588263" y="457200"/>
            <a:ext cx="11018520" cy="861774"/>
          </a:xfrm>
        </p:spPr>
        <p:txBody>
          <a:bodyPr/>
          <a:lstStyle/>
          <a:p>
            <a:r>
              <a:rPr lang="en-US" sz="2800" dirty="0"/>
              <a:t>How is the new inbound provisioning /</a:t>
            </a:r>
            <a:r>
              <a:rPr lang="en-US" sz="2800" dirty="0" err="1"/>
              <a:t>bulkUpload</a:t>
            </a:r>
            <a:r>
              <a:rPr lang="en-US" sz="2800" dirty="0"/>
              <a:t> API different from MS Graph Users API?</a:t>
            </a:r>
          </a:p>
        </p:txBody>
      </p:sp>
      <p:sp>
        <p:nvSpPr>
          <p:cNvPr id="3" name="Text Placeholder 2">
            <a:extLst>
              <a:ext uri="{FF2B5EF4-FFF2-40B4-BE49-F238E27FC236}">
                <a16:creationId xmlns:a16="http://schemas.microsoft.com/office/drawing/2014/main" id="{F9CAB6C6-8819-4129-EDBB-3A27CF2A12A3}"/>
              </a:ext>
            </a:extLst>
          </p:cNvPr>
          <p:cNvSpPr>
            <a:spLocks noGrp="1"/>
          </p:cNvSpPr>
          <p:nvPr>
            <p:ph type="body" sz="quarter" idx="10"/>
          </p:nvPr>
        </p:nvSpPr>
        <p:spPr>
          <a:xfrm>
            <a:off x="586390" y="1434370"/>
            <a:ext cx="11018520" cy="5164491"/>
          </a:xfrm>
        </p:spPr>
        <p:txBody>
          <a:bodyPr/>
          <a:lstStyle/>
          <a:p>
            <a:r>
              <a:rPr lang="en-US" sz="1800" dirty="0"/>
              <a:t>There are significant differences between the provisioning /</a:t>
            </a:r>
            <a:r>
              <a:rPr lang="en-US" sz="1800" dirty="0" err="1"/>
              <a:t>bulkUpload</a:t>
            </a:r>
            <a:r>
              <a:rPr lang="en-US" sz="1800" dirty="0"/>
              <a:t> API and the MS Graph Users API endpoint.</a:t>
            </a:r>
          </a:p>
          <a:p>
            <a:endParaRPr lang="en-US" sz="1800" dirty="0"/>
          </a:p>
          <a:p>
            <a:r>
              <a:rPr lang="en-US" sz="1800" b="1" dirty="0"/>
              <a:t>Payload format: </a:t>
            </a:r>
          </a:p>
          <a:p>
            <a:pPr marL="285750" indent="-285750">
              <a:buFont typeface="Arial" panose="020B0604020202020204" pitchFamily="34" charset="0"/>
              <a:buChar char="•"/>
            </a:pPr>
            <a:r>
              <a:rPr lang="en-US" sz="1600" dirty="0"/>
              <a:t>The MS Graph Users API endpoint expects data in OData format. The request payload format for the new inbound provisioning /</a:t>
            </a:r>
            <a:r>
              <a:rPr lang="en-US" sz="1600" dirty="0" err="1"/>
              <a:t>bulkUpload</a:t>
            </a:r>
            <a:r>
              <a:rPr lang="en-US" sz="1600" dirty="0"/>
              <a:t> API uses SCIM schema constructs. When invoking this API, set the 'Content-Type' header to application/</a:t>
            </a:r>
            <a:r>
              <a:rPr lang="en-US" sz="1600" dirty="0" err="1"/>
              <a:t>scim+json</a:t>
            </a:r>
            <a:r>
              <a:rPr lang="en-US" sz="1600" dirty="0"/>
              <a:t>.</a:t>
            </a:r>
          </a:p>
          <a:p>
            <a:r>
              <a:rPr lang="en-US" sz="1800" b="1" dirty="0"/>
              <a:t>Operation end-result:</a:t>
            </a:r>
          </a:p>
          <a:p>
            <a:pPr marL="285750" indent="-285750">
              <a:buFont typeface="Arial" panose="020B0604020202020204" pitchFamily="34" charset="0"/>
              <a:buChar char="•"/>
            </a:pPr>
            <a:r>
              <a:rPr lang="en-US" sz="1600" dirty="0"/>
              <a:t>When identity data is sent to the MS Graph Users API endpoint, it's immediately processed, and a Create/Update/Delete operation takes place on the Entra ID user profile.</a:t>
            </a:r>
          </a:p>
          <a:p>
            <a:pPr marL="285750" indent="-285750">
              <a:buFont typeface="Arial" panose="020B0604020202020204" pitchFamily="34" charset="0"/>
              <a:buChar char="•"/>
            </a:pPr>
            <a:r>
              <a:rPr lang="en-US" sz="1600" dirty="0"/>
              <a:t>Request data sent to the provisioning /</a:t>
            </a:r>
            <a:r>
              <a:rPr lang="en-US" sz="1600" dirty="0" err="1"/>
              <a:t>bulkUpload</a:t>
            </a:r>
            <a:r>
              <a:rPr lang="en-US" sz="1600" dirty="0"/>
              <a:t> API is processed asynchronously by the Entra ID provisioning service. The provisioning job applies scoping rules, attribute mapping and transformation configured by the IT admin. This initiates a Create/Update/Delete operation on the Entra ID user profile or the on-premises AD user profile.</a:t>
            </a:r>
          </a:p>
          <a:p>
            <a:r>
              <a:rPr lang="en-US" sz="1800" b="1" dirty="0"/>
              <a:t>IT admin retains control: </a:t>
            </a:r>
          </a:p>
          <a:p>
            <a:pPr marL="285750" indent="-285750">
              <a:buFont typeface="Arial" panose="020B0604020202020204" pitchFamily="34" charset="0"/>
              <a:buChar char="•"/>
            </a:pPr>
            <a:r>
              <a:rPr lang="en-US" sz="1600" dirty="0"/>
              <a:t>With API-driven inbound provisioning, the IT admin has more control on how the incoming identity data is processed and mapped to Entra ID attributes. They can define scoping rules to exclude certain types of identity data (for example, contractor data) and use transformation functions to derive new values before setting the attribute values on the user profile.</a:t>
            </a:r>
          </a:p>
        </p:txBody>
      </p:sp>
    </p:spTree>
    <p:extLst>
      <p:ext uri="{BB962C8B-B14F-4D97-AF65-F5344CB8AC3E}">
        <p14:creationId xmlns:p14="http://schemas.microsoft.com/office/powerpoint/2010/main" val="18252674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964-B7FB-4DF2-95B9-68E6CCEF1551}"/>
              </a:ext>
            </a:extLst>
          </p:cNvPr>
          <p:cNvSpPr>
            <a:spLocks noGrp="1"/>
          </p:cNvSpPr>
          <p:nvPr>
            <p:ph type="title"/>
          </p:nvPr>
        </p:nvSpPr>
        <p:spPr>
          <a:xfrm>
            <a:off x="615577" y="230442"/>
            <a:ext cx="10515600" cy="282675"/>
          </a:xfrm>
        </p:spPr>
        <p:txBody>
          <a:bodyPr vert="horz" lIns="91440" tIns="45720" rIns="91440" bIns="45720" rtlCol="0" anchor="ctr">
            <a:normAutofit fontScale="90000"/>
          </a:bodyPr>
          <a:lstStyle/>
          <a:p>
            <a:r>
              <a:rPr lang="en-US" sz="3600" spc="-50">
                <a:ln w="3175">
                  <a:noFill/>
                </a:ln>
                <a:solidFill>
                  <a:srgbClr val="000000"/>
                </a:solidFill>
                <a:latin typeface="Segoe UI Semibold"/>
                <a:ea typeface="+mn-ea"/>
                <a:cs typeface="Segoe UI" pitchFamily="34" charset="0"/>
              </a:rPr>
              <a:t>API-driven user provisioning and Lifecycle Workflows</a:t>
            </a:r>
          </a:p>
        </p:txBody>
      </p:sp>
      <p:grpSp>
        <p:nvGrpSpPr>
          <p:cNvPr id="3" name="Group 2">
            <a:extLst>
              <a:ext uri="{FF2B5EF4-FFF2-40B4-BE49-F238E27FC236}">
                <a16:creationId xmlns:a16="http://schemas.microsoft.com/office/drawing/2014/main" id="{151CFAA3-663C-DD21-5F4F-19EFB847B00E}"/>
              </a:ext>
            </a:extLst>
          </p:cNvPr>
          <p:cNvGrpSpPr/>
          <p:nvPr/>
        </p:nvGrpSpPr>
        <p:grpSpPr>
          <a:xfrm>
            <a:off x="5867318" y="3387764"/>
            <a:ext cx="2463429" cy="2287819"/>
            <a:chOff x="6388462" y="2040734"/>
            <a:chExt cx="2463429" cy="2287819"/>
          </a:xfrm>
        </p:grpSpPr>
        <p:sp>
          <p:nvSpPr>
            <p:cNvPr id="6" name="Arrow: Bent 5">
              <a:extLst>
                <a:ext uri="{FF2B5EF4-FFF2-40B4-BE49-F238E27FC236}">
                  <a16:creationId xmlns:a16="http://schemas.microsoft.com/office/drawing/2014/main" id="{EF409722-55E0-3BDA-0D1D-99E7067F0E0B}"/>
                </a:ext>
              </a:extLst>
            </p:cNvPr>
            <p:cNvSpPr/>
            <p:nvPr/>
          </p:nvSpPr>
          <p:spPr bwMode="auto">
            <a:xfrm flipV="1">
              <a:off x="6388462" y="3185553"/>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Arrow: Bent 15">
              <a:extLst>
                <a:ext uri="{FF2B5EF4-FFF2-40B4-BE49-F238E27FC236}">
                  <a16:creationId xmlns:a16="http://schemas.microsoft.com/office/drawing/2014/main" id="{CB4E146F-C992-F57C-3542-E5E5ACC6CBDD}"/>
                </a:ext>
              </a:extLst>
            </p:cNvPr>
            <p:cNvSpPr/>
            <p:nvPr/>
          </p:nvSpPr>
          <p:spPr bwMode="auto">
            <a:xfrm>
              <a:off x="6388462" y="2040734"/>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c 19">
              <a:extLst>
                <a:ext uri="{FF2B5EF4-FFF2-40B4-BE49-F238E27FC236}">
                  <a16:creationId xmlns:a16="http://schemas.microsoft.com/office/drawing/2014/main" id="{EFE0F81C-656A-ABED-9FFB-B852D72EC892}"/>
                </a:ext>
              </a:extLst>
            </p:cNvPr>
            <p:cNvSpPr/>
            <p:nvPr/>
          </p:nvSpPr>
          <p:spPr>
            <a:xfrm flipV="1">
              <a:off x="6580068" y="2307984"/>
              <a:ext cx="1625339" cy="1519792"/>
            </a:xfrm>
            <a:prstGeom prst="arc">
              <a:avLst>
                <a:gd name="adj1" fmla="val 5158378"/>
                <a:gd name="adj2" fmla="val 9539859"/>
              </a:avLst>
            </a:prstGeom>
            <a:noFill/>
            <a:ln w="19050" cap="flat" cmpd="sng" algn="ctr">
              <a:solidFill>
                <a:srgbClr val="0078D4"/>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EB8C98B-F295-01B3-0BD1-AC51B25CC38E}"/>
              </a:ext>
            </a:extLst>
          </p:cNvPr>
          <p:cNvGrpSpPr/>
          <p:nvPr/>
        </p:nvGrpSpPr>
        <p:grpSpPr>
          <a:xfrm>
            <a:off x="7599411" y="3035530"/>
            <a:ext cx="1677147" cy="723808"/>
            <a:chOff x="8500534" y="1552738"/>
            <a:chExt cx="1500124" cy="723808"/>
          </a:xfrm>
        </p:grpSpPr>
        <p:sp>
          <p:nvSpPr>
            <p:cNvPr id="26" name="Freeform: Shape 25">
              <a:extLst>
                <a:ext uri="{FF2B5EF4-FFF2-40B4-BE49-F238E27FC236}">
                  <a16:creationId xmlns:a16="http://schemas.microsoft.com/office/drawing/2014/main" id="{490C061C-A794-6A0E-225E-09229A798122}"/>
                </a:ext>
              </a:extLst>
            </p:cNvPr>
            <p:cNvSpPr>
              <a:spLocks noChangeAspect="1"/>
            </p:cNvSpPr>
            <p:nvPr/>
          </p:nvSpPr>
          <p:spPr bwMode="auto">
            <a:xfrm>
              <a:off x="8500534" y="1552738"/>
              <a:ext cx="1424941" cy="72380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6D80FAC9-9C20-EA74-EE2D-199BD66B8BFB}"/>
                </a:ext>
              </a:extLst>
            </p:cNvPr>
            <p:cNvSpPr txBox="1"/>
            <p:nvPr/>
          </p:nvSpPr>
          <p:spPr>
            <a:xfrm>
              <a:off x="8770180" y="2014325"/>
              <a:ext cx="12304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solidFill>
                    <a:srgbClr val="000000"/>
                  </a:solidFill>
                  <a:effectLst/>
                  <a:uLnTx/>
                  <a:uFillTx/>
                  <a:latin typeface="Segoe UI Semibold"/>
                  <a:ea typeface="+mn-ea"/>
                  <a:cs typeface="+mn-cs"/>
                </a:rPr>
                <a:t>Microsoft Entra ID</a:t>
              </a:r>
            </a:p>
          </p:txBody>
        </p:sp>
      </p:grpSp>
      <p:sp>
        <p:nvSpPr>
          <p:cNvPr id="29" name="TextBox 28">
            <a:extLst>
              <a:ext uri="{FF2B5EF4-FFF2-40B4-BE49-F238E27FC236}">
                <a16:creationId xmlns:a16="http://schemas.microsoft.com/office/drawing/2014/main" id="{F8DB9364-6EC6-8252-BC68-DFD9B56D3C6B}"/>
              </a:ext>
            </a:extLst>
          </p:cNvPr>
          <p:cNvSpPr txBox="1"/>
          <p:nvPr/>
        </p:nvSpPr>
        <p:spPr>
          <a:xfrm>
            <a:off x="1540032" y="3721104"/>
            <a:ext cx="1452542" cy="15234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Source of record</a:t>
            </a:r>
          </a:p>
        </p:txBody>
      </p:sp>
      <p:pic>
        <p:nvPicPr>
          <p:cNvPr id="44" name="Graphic 43" descr="Database with solid fill">
            <a:extLst>
              <a:ext uri="{FF2B5EF4-FFF2-40B4-BE49-F238E27FC236}">
                <a16:creationId xmlns:a16="http://schemas.microsoft.com/office/drawing/2014/main" id="{C1792BD1-8C18-6ACE-A74E-E56E841B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417" y="3872993"/>
            <a:ext cx="914400" cy="914400"/>
          </a:xfrm>
          <a:prstGeom prst="rect">
            <a:avLst/>
          </a:prstGeom>
        </p:spPr>
      </p:pic>
      <p:pic>
        <p:nvPicPr>
          <p:cNvPr id="45" name="Graphic 44" descr="Users outline">
            <a:extLst>
              <a:ext uri="{FF2B5EF4-FFF2-40B4-BE49-F238E27FC236}">
                <a16:creationId xmlns:a16="http://schemas.microsoft.com/office/drawing/2014/main" id="{97A5B140-A8B8-D51B-B3A4-D26ADB0BB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069" y="4303432"/>
            <a:ext cx="610465" cy="610465"/>
          </a:xfrm>
          <a:prstGeom prst="rect">
            <a:avLst/>
          </a:prstGeom>
        </p:spPr>
      </p:pic>
      <p:grpSp>
        <p:nvGrpSpPr>
          <p:cNvPr id="46" name="Group 45">
            <a:extLst>
              <a:ext uri="{FF2B5EF4-FFF2-40B4-BE49-F238E27FC236}">
                <a16:creationId xmlns:a16="http://schemas.microsoft.com/office/drawing/2014/main" id="{9F8D45F8-293F-BF17-0070-3006B9794706}"/>
              </a:ext>
            </a:extLst>
          </p:cNvPr>
          <p:cNvGrpSpPr/>
          <p:nvPr/>
        </p:nvGrpSpPr>
        <p:grpSpPr>
          <a:xfrm>
            <a:off x="7852207" y="4870192"/>
            <a:ext cx="1272931" cy="1159954"/>
            <a:chOff x="8827871" y="3182802"/>
            <a:chExt cx="1272931" cy="1159954"/>
          </a:xfrm>
        </p:grpSpPr>
        <p:sp>
          <p:nvSpPr>
            <p:cNvPr id="47" name="TextBox 46">
              <a:extLst>
                <a:ext uri="{FF2B5EF4-FFF2-40B4-BE49-F238E27FC236}">
                  <a16:creationId xmlns:a16="http://schemas.microsoft.com/office/drawing/2014/main" id="{484B0F14-2A9B-9BFA-0DAB-E93B9D8F1CE4}"/>
                </a:ext>
              </a:extLst>
            </p:cNvPr>
            <p:cNvSpPr txBox="1"/>
            <p:nvPr/>
          </p:nvSpPr>
          <p:spPr>
            <a:xfrm>
              <a:off x="8827871" y="3954958"/>
              <a:ext cx="1272931"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48" name="Group 47">
              <a:extLst>
                <a:ext uri="{FF2B5EF4-FFF2-40B4-BE49-F238E27FC236}">
                  <a16:creationId xmlns:a16="http://schemas.microsoft.com/office/drawing/2014/main" id="{5DFF8552-8059-37A7-5225-562C9F92D951}"/>
                </a:ext>
              </a:extLst>
            </p:cNvPr>
            <p:cNvGrpSpPr/>
            <p:nvPr/>
          </p:nvGrpSpPr>
          <p:grpSpPr>
            <a:xfrm flipH="1">
              <a:off x="9482251" y="3182802"/>
              <a:ext cx="412187" cy="685959"/>
              <a:chOff x="6197795" y="5009164"/>
              <a:chExt cx="616636" cy="1026202"/>
            </a:xfrm>
          </p:grpSpPr>
          <p:grpSp>
            <p:nvGrpSpPr>
              <p:cNvPr id="50" name="Picture 88">
                <a:extLst>
                  <a:ext uri="{FF2B5EF4-FFF2-40B4-BE49-F238E27FC236}">
                    <a16:creationId xmlns:a16="http://schemas.microsoft.com/office/drawing/2014/main" id="{D7682953-9CC5-770D-71C3-FC4766A03CA1}"/>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C6F7C1DB-099F-EDD0-7B33-80D42FAD0653}"/>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6346900-404C-DC79-3959-754E8258C7D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43BDB0-2232-379D-B262-432206363B7A}"/>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C938E38-F303-2527-FCCF-7B543D74437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57CA5997-49A3-9A94-6200-7BA388A7E02E}"/>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A1FAD72-4F54-7ACA-4871-D237B427F5A3}"/>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6E262B8-F647-1D81-7765-B309511939BC}"/>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55D714-EE6C-B900-1259-ECFE833F60BE}"/>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F1470E0-39B1-74A7-1585-29864AD3529D}"/>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6C8E8F2-5961-53EF-71A0-97533C138FF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858F65-9650-AFBC-F54F-89687572F2E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46ED8135-C956-91DF-E2CF-566A6FA250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74402" y="3396001"/>
              <a:ext cx="761599" cy="536135"/>
            </a:xfrm>
            <a:prstGeom prst="rect">
              <a:avLst/>
            </a:prstGeom>
          </p:spPr>
        </p:pic>
      </p:grpSp>
      <p:sp>
        <p:nvSpPr>
          <p:cNvPr id="62" name="TextBox 61">
            <a:extLst>
              <a:ext uri="{FF2B5EF4-FFF2-40B4-BE49-F238E27FC236}">
                <a16:creationId xmlns:a16="http://schemas.microsoft.com/office/drawing/2014/main" id="{CE88CB49-036E-28AA-B8F8-7F00FE9CE3F2}"/>
              </a:ext>
            </a:extLst>
          </p:cNvPr>
          <p:cNvSpPr txBox="1"/>
          <p:nvPr/>
        </p:nvSpPr>
        <p:spPr>
          <a:xfrm>
            <a:off x="6246754" y="3300379"/>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0078D4"/>
                </a:solidFill>
                <a:effectLst/>
                <a:uLnTx/>
                <a:uFillTx/>
                <a:latin typeface="Segoe UI Semibold"/>
                <a:ea typeface="+mn-ea"/>
                <a:cs typeface="Segoe UI Semilight" panose="020B0402040204020203" pitchFamily="34" charset="0"/>
              </a:rPr>
              <a:t>Cloud-only users</a:t>
            </a:r>
          </a:p>
        </p:txBody>
      </p:sp>
      <p:sp>
        <p:nvSpPr>
          <p:cNvPr id="63" name="TextBox 62">
            <a:extLst>
              <a:ext uri="{FF2B5EF4-FFF2-40B4-BE49-F238E27FC236}">
                <a16:creationId xmlns:a16="http://schemas.microsoft.com/office/drawing/2014/main" id="{9BBF410C-C8DC-53E1-3E23-A2EF0BD72834}"/>
              </a:ext>
            </a:extLst>
          </p:cNvPr>
          <p:cNvSpPr txBox="1"/>
          <p:nvPr/>
        </p:nvSpPr>
        <p:spPr>
          <a:xfrm>
            <a:off x="6246754" y="5604468"/>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7030A0"/>
                </a:solidFill>
                <a:effectLst/>
                <a:uLnTx/>
                <a:uFillTx/>
                <a:latin typeface="Segoe UI Semibold"/>
                <a:ea typeface="+mn-ea"/>
                <a:cs typeface="Segoe UI Semilight" panose="020B0402040204020203" pitchFamily="34" charset="0"/>
              </a:rPr>
              <a:t>Hybrid users</a:t>
            </a:r>
          </a:p>
        </p:txBody>
      </p:sp>
      <p:sp>
        <p:nvSpPr>
          <p:cNvPr id="64" name="Arc 63">
            <a:extLst>
              <a:ext uri="{FF2B5EF4-FFF2-40B4-BE49-F238E27FC236}">
                <a16:creationId xmlns:a16="http://schemas.microsoft.com/office/drawing/2014/main" id="{11250F7E-5983-26EB-07E2-2F20FED1F007}"/>
              </a:ext>
            </a:extLst>
          </p:cNvPr>
          <p:cNvSpPr/>
          <p:nvPr/>
        </p:nvSpPr>
        <p:spPr>
          <a:xfrm>
            <a:off x="6058924" y="3873453"/>
            <a:ext cx="1625339" cy="1519792"/>
          </a:xfrm>
          <a:prstGeom prst="arc">
            <a:avLst>
              <a:gd name="adj1" fmla="val 5158378"/>
              <a:gd name="adj2" fmla="val 9539859"/>
            </a:avLst>
          </a:prstGeom>
          <a:noFill/>
          <a:ln w="19050" cap="flat" cmpd="sng" algn="ctr">
            <a:solidFill>
              <a:srgbClr val="7030A0"/>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DD76C8C4-3AA9-5A8F-0C66-00D699576631}"/>
              </a:ext>
            </a:extLst>
          </p:cNvPr>
          <p:cNvSpPr/>
          <p:nvPr/>
        </p:nvSpPr>
        <p:spPr>
          <a:xfrm>
            <a:off x="6258129" y="4278396"/>
            <a:ext cx="1039804"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Microsoft Entra ID Provisioning Service</a:t>
            </a:r>
          </a:p>
        </p:txBody>
      </p:sp>
      <p:grpSp>
        <p:nvGrpSpPr>
          <p:cNvPr id="66" name="Group 65">
            <a:extLst>
              <a:ext uri="{FF2B5EF4-FFF2-40B4-BE49-F238E27FC236}">
                <a16:creationId xmlns:a16="http://schemas.microsoft.com/office/drawing/2014/main" id="{A19A27E2-74EE-F42D-BC6D-B301D5D55DED}"/>
              </a:ext>
            </a:extLst>
          </p:cNvPr>
          <p:cNvGrpSpPr/>
          <p:nvPr/>
        </p:nvGrpSpPr>
        <p:grpSpPr>
          <a:xfrm>
            <a:off x="5562580" y="4161150"/>
            <a:ext cx="685482" cy="685482"/>
            <a:chOff x="3924459" y="3509592"/>
            <a:chExt cx="685482" cy="685482"/>
          </a:xfrm>
        </p:grpSpPr>
        <p:sp>
          <p:nvSpPr>
            <p:cNvPr id="67" name="Oval 66">
              <a:extLst>
                <a:ext uri="{FF2B5EF4-FFF2-40B4-BE49-F238E27FC236}">
                  <a16:creationId xmlns:a16="http://schemas.microsoft.com/office/drawing/2014/main" id="{9E170C95-99D4-C060-F2DE-768225BFB10A}"/>
                </a:ext>
              </a:extLst>
            </p:cNvPr>
            <p:cNvSpPr/>
            <p:nvPr/>
          </p:nvSpPr>
          <p:spPr bwMode="auto">
            <a:xfrm>
              <a:off x="3924459" y="3509592"/>
              <a:ext cx="685482" cy="685482"/>
            </a:xfrm>
            <a:prstGeom prst="ellipse">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147A70B7-3876-0DD1-680C-A97A5367C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0000">
              <a:off x="4022523" y="3607656"/>
              <a:ext cx="489354" cy="489354"/>
            </a:xfrm>
            <a:prstGeom prst="rect">
              <a:avLst/>
            </a:prstGeom>
          </p:spPr>
        </p:pic>
      </p:grpSp>
      <p:cxnSp>
        <p:nvCxnSpPr>
          <p:cNvPr id="69" name="Straight Arrow Connector 9">
            <a:extLst>
              <a:ext uri="{FF2B5EF4-FFF2-40B4-BE49-F238E27FC236}">
                <a16:creationId xmlns:a16="http://schemas.microsoft.com/office/drawing/2014/main" id="{9BC2D13A-2D1D-DA1F-2171-EB586F03DAF8}"/>
              </a:ext>
            </a:extLst>
          </p:cNvPr>
          <p:cNvCxnSpPr>
            <a:cxnSpLocks/>
          </p:cNvCxnSpPr>
          <p:nvPr/>
        </p:nvCxnSpPr>
        <p:spPr>
          <a:xfrm rot="16200000" flipH="1">
            <a:off x="5586035" y="3841864"/>
            <a:ext cx="441574" cy="196998"/>
          </a:xfrm>
          <a:prstGeom prst="bentConnector3">
            <a:avLst>
              <a:gd name="adj1" fmla="val 50000"/>
            </a:avLst>
          </a:prstGeom>
          <a:ln w="19050">
            <a:solidFill>
              <a:schemeClr val="accent1">
                <a:lumMod val="50000"/>
              </a:schemeClr>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12382103-A8C7-9CA5-B381-2FC4DA574BBB}"/>
              </a:ext>
            </a:extLst>
          </p:cNvPr>
          <p:cNvSpPr/>
          <p:nvPr/>
        </p:nvSpPr>
        <p:spPr>
          <a:xfrm>
            <a:off x="4746920" y="3207451"/>
            <a:ext cx="1533047"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IT Admins</a:t>
            </a: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 configure attribute flow and provisioning logic</a:t>
            </a:r>
          </a:p>
        </p:txBody>
      </p:sp>
      <p:pic>
        <p:nvPicPr>
          <p:cNvPr id="71" name="Picture 70" descr="A blue and white diamond&#10;&#10;Description automatically generated with low confidence">
            <a:extLst>
              <a:ext uri="{FF2B5EF4-FFF2-40B4-BE49-F238E27FC236}">
                <a16:creationId xmlns:a16="http://schemas.microsoft.com/office/drawing/2014/main" id="{FB76795A-0695-D696-EFDF-49443579388C}"/>
              </a:ext>
            </a:extLst>
          </p:cNvPr>
          <p:cNvPicPr>
            <a:picLocks noChangeAspect="1"/>
          </p:cNvPicPr>
          <p:nvPr/>
        </p:nvPicPr>
        <p:blipFill>
          <a:blip r:embed="rId10"/>
          <a:stretch>
            <a:fillRect/>
          </a:stretch>
        </p:blipFill>
        <p:spPr>
          <a:xfrm>
            <a:off x="8075126" y="2883688"/>
            <a:ext cx="640784" cy="640784"/>
          </a:xfrm>
          <a:prstGeom prst="rect">
            <a:avLst/>
          </a:prstGeom>
        </p:spPr>
      </p:pic>
      <p:sp>
        <p:nvSpPr>
          <p:cNvPr id="72" name="TextBox 71">
            <a:extLst>
              <a:ext uri="{FF2B5EF4-FFF2-40B4-BE49-F238E27FC236}">
                <a16:creationId xmlns:a16="http://schemas.microsoft.com/office/drawing/2014/main" id="{C9B79DC5-45C0-CB3C-EBCE-9C519A236161}"/>
              </a:ext>
            </a:extLst>
          </p:cNvPr>
          <p:cNvSpPr txBox="1"/>
          <p:nvPr/>
        </p:nvSpPr>
        <p:spPr>
          <a:xfrm>
            <a:off x="5166218" y="4751983"/>
            <a:ext cx="778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Microsoft Entra ID provisioning Api</a:t>
            </a:r>
          </a:p>
        </p:txBody>
      </p:sp>
      <p:cxnSp>
        <p:nvCxnSpPr>
          <p:cNvPr id="73" name="Straight Arrow Connector 72">
            <a:extLst>
              <a:ext uri="{FF2B5EF4-FFF2-40B4-BE49-F238E27FC236}">
                <a16:creationId xmlns:a16="http://schemas.microsoft.com/office/drawing/2014/main" id="{14DC4775-4C0F-0FD0-BF73-D26FD157DAB0}"/>
              </a:ext>
            </a:extLst>
          </p:cNvPr>
          <p:cNvCxnSpPr>
            <a:cxnSpLocks/>
          </p:cNvCxnSpPr>
          <p:nvPr/>
        </p:nvCxnSpPr>
        <p:spPr>
          <a:xfrm>
            <a:off x="8371820" y="3881334"/>
            <a:ext cx="0" cy="982143"/>
          </a:xfrm>
          <a:prstGeom prst="straightConnector1">
            <a:avLst/>
          </a:prstGeom>
          <a:noFill/>
          <a:ln w="19050" cap="rnd" cmpd="sng" algn="ctr">
            <a:solidFill>
              <a:srgbClr val="0078D4"/>
            </a:solidFill>
            <a:prstDash val="sysDot"/>
            <a:headEnd type="arrow" w="lg" len="lg"/>
            <a:tailEnd type="arrow" w="lg" len="lg"/>
          </a:ln>
          <a:effectLst/>
        </p:spPr>
      </p:cxnSp>
      <p:sp>
        <p:nvSpPr>
          <p:cNvPr id="74" name="Rectangle 73">
            <a:extLst>
              <a:ext uri="{FF2B5EF4-FFF2-40B4-BE49-F238E27FC236}">
                <a16:creationId xmlns:a16="http://schemas.microsoft.com/office/drawing/2014/main" id="{E907D871-EC32-130D-7AD2-417316F6B609}"/>
              </a:ext>
            </a:extLst>
          </p:cNvPr>
          <p:cNvSpPr/>
          <p:nvPr/>
        </p:nvSpPr>
        <p:spPr>
          <a:xfrm>
            <a:off x="8242446" y="4294365"/>
            <a:ext cx="1170050"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AADConnect / Cloud Sync</a:t>
            </a:r>
          </a:p>
        </p:txBody>
      </p:sp>
      <p:sp>
        <p:nvSpPr>
          <p:cNvPr id="75" name="TextBox 74">
            <a:extLst>
              <a:ext uri="{FF2B5EF4-FFF2-40B4-BE49-F238E27FC236}">
                <a16:creationId xmlns:a16="http://schemas.microsoft.com/office/drawing/2014/main" id="{FBA69AF0-9B83-AED4-C45B-019FB8CAEB9C}"/>
              </a:ext>
            </a:extLst>
          </p:cNvPr>
          <p:cNvSpPr txBox="1"/>
          <p:nvPr/>
        </p:nvSpPr>
        <p:spPr>
          <a:xfrm>
            <a:off x="3710654" y="3865120"/>
            <a:ext cx="1113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Inbound Provisioning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Calibri" panose="020F0502020204030204"/>
              </a:rPr>
              <a:t>{API endpoint}</a:t>
            </a:r>
            <a:endParaRPr kumimoji="0" lang="en-US" sz="800" b="0" i="0" u="none" strike="noStrike" kern="1200" cap="none" spc="0" normalizeH="0" baseline="0" noProof="0">
              <a:ln>
                <a:noFill/>
              </a:ln>
              <a:effectLst/>
              <a:uLnTx/>
              <a:uFillTx/>
              <a:latin typeface="Calibri" panose="020F0502020204030204"/>
              <a:ea typeface="+mn-ea"/>
              <a:cs typeface="+mn-cs"/>
            </a:endParaRPr>
          </a:p>
        </p:txBody>
      </p:sp>
      <p:pic>
        <p:nvPicPr>
          <p:cNvPr id="76" name="Graphic 75" descr="Arrow Right with solid fill">
            <a:extLst>
              <a:ext uri="{FF2B5EF4-FFF2-40B4-BE49-F238E27FC236}">
                <a16:creationId xmlns:a16="http://schemas.microsoft.com/office/drawing/2014/main" id="{E8A22315-1C8E-CBC9-BDCA-DCEB005E8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05" y="4013257"/>
            <a:ext cx="823845" cy="914400"/>
          </a:xfrm>
          <a:prstGeom prst="rect">
            <a:avLst/>
          </a:prstGeom>
        </p:spPr>
      </p:pic>
      <p:pic>
        <p:nvPicPr>
          <p:cNvPr id="80" name="Graphic 79" descr="Cloud outline">
            <a:extLst>
              <a:ext uri="{FF2B5EF4-FFF2-40B4-BE49-F238E27FC236}">
                <a16:creationId xmlns:a16="http://schemas.microsoft.com/office/drawing/2014/main" id="{797E80EF-8324-4AEE-E1C5-C5E7211327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9302" y="3970224"/>
            <a:ext cx="914400" cy="914400"/>
          </a:xfrm>
          <a:prstGeom prst="rect">
            <a:avLst/>
          </a:prstGeom>
        </p:spPr>
      </p:pic>
      <p:pic>
        <p:nvPicPr>
          <p:cNvPr id="81" name="Graphic 80" descr="Gears with solid fill">
            <a:extLst>
              <a:ext uri="{FF2B5EF4-FFF2-40B4-BE49-F238E27FC236}">
                <a16:creationId xmlns:a16="http://schemas.microsoft.com/office/drawing/2014/main" id="{4DCFC503-5DD9-FD47-CBD5-A87C7DE92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690" y="4307565"/>
            <a:ext cx="325784" cy="325784"/>
          </a:xfrm>
          <a:prstGeom prst="rect">
            <a:avLst/>
          </a:prstGeom>
        </p:spPr>
      </p:pic>
      <p:pic>
        <p:nvPicPr>
          <p:cNvPr id="82" name="Graphic 81" descr="Arrow Right with solid fill">
            <a:extLst>
              <a:ext uri="{FF2B5EF4-FFF2-40B4-BE49-F238E27FC236}">
                <a16:creationId xmlns:a16="http://schemas.microsoft.com/office/drawing/2014/main" id="{2E0457DF-6D92-5784-B20A-52ECB39104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8735" y="4034397"/>
            <a:ext cx="823845" cy="914400"/>
          </a:xfrm>
          <a:prstGeom prst="rect">
            <a:avLst/>
          </a:prstGeom>
        </p:spPr>
      </p:pic>
      <p:sp>
        <p:nvSpPr>
          <p:cNvPr id="83" name="Arrow: Up 82">
            <a:extLst>
              <a:ext uri="{FF2B5EF4-FFF2-40B4-BE49-F238E27FC236}">
                <a16:creationId xmlns:a16="http://schemas.microsoft.com/office/drawing/2014/main" id="{F038D5B4-49ED-BCEE-E14A-45E6FC90CBA2}"/>
              </a:ext>
            </a:extLst>
          </p:cNvPr>
          <p:cNvSpPr/>
          <p:nvPr/>
        </p:nvSpPr>
        <p:spPr bwMode="auto">
          <a:xfrm>
            <a:off x="6968222" y="1377567"/>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E82FD017-10B1-02EA-DC81-95EA6236A86C}"/>
              </a:ext>
            </a:extLst>
          </p:cNvPr>
          <p:cNvGrpSpPr/>
          <p:nvPr/>
        </p:nvGrpSpPr>
        <p:grpSpPr>
          <a:xfrm>
            <a:off x="4813487" y="1798730"/>
            <a:ext cx="1856652" cy="292418"/>
            <a:chOff x="1114477" y="4819773"/>
            <a:chExt cx="2322328" cy="365760"/>
          </a:xfrm>
        </p:grpSpPr>
        <p:grpSp>
          <p:nvGrpSpPr>
            <p:cNvPr id="85" name="Group 84">
              <a:extLst>
                <a:ext uri="{FF2B5EF4-FFF2-40B4-BE49-F238E27FC236}">
                  <a16:creationId xmlns:a16="http://schemas.microsoft.com/office/drawing/2014/main" id="{392E42DF-C35C-A4F5-70F8-60E6D284BB20}"/>
                </a:ext>
              </a:extLst>
            </p:cNvPr>
            <p:cNvGrpSpPr/>
            <p:nvPr/>
          </p:nvGrpSpPr>
          <p:grpSpPr>
            <a:xfrm>
              <a:off x="1114477" y="4842633"/>
              <a:ext cx="2112911" cy="320040"/>
              <a:chOff x="1114477" y="4843791"/>
              <a:chExt cx="2112911" cy="320040"/>
            </a:xfrm>
          </p:grpSpPr>
          <p:sp>
            <p:nvSpPr>
              <p:cNvPr id="1037" name="Rectangle: Rounded Corners 1036">
                <a:extLst>
                  <a:ext uri="{FF2B5EF4-FFF2-40B4-BE49-F238E27FC236}">
                    <a16:creationId xmlns:a16="http://schemas.microsoft.com/office/drawing/2014/main" id="{1307BF0A-A680-32B4-4014-D8ED8B379408}"/>
                  </a:ext>
                </a:extLst>
              </p:cNvPr>
              <p:cNvSpPr/>
              <p:nvPr/>
            </p:nvSpPr>
            <p:spPr bwMode="auto">
              <a:xfrm>
                <a:off x="1114477" y="4843791"/>
                <a:ext cx="2112911"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8" name="TextBox 1037">
                <a:extLst>
                  <a:ext uri="{FF2B5EF4-FFF2-40B4-BE49-F238E27FC236}">
                    <a16:creationId xmlns:a16="http://schemas.microsoft.com/office/drawing/2014/main" id="{E470A44D-D9BF-AC70-7359-7680E8BF6179}"/>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90" name="Oval 89">
              <a:extLst>
                <a:ext uri="{FF2B5EF4-FFF2-40B4-BE49-F238E27FC236}">
                  <a16:creationId xmlns:a16="http://schemas.microsoft.com/office/drawing/2014/main" id="{E307C3BA-B77E-5A1E-5C67-EEC91413E898}"/>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Graphic 1025">
              <a:extLst>
                <a:ext uri="{FF2B5EF4-FFF2-40B4-BE49-F238E27FC236}">
                  <a16:creationId xmlns:a16="http://schemas.microsoft.com/office/drawing/2014/main" id="{69D00485-F769-4679-AE13-B5F4BD6333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39" name="Group 1038">
            <a:extLst>
              <a:ext uri="{FF2B5EF4-FFF2-40B4-BE49-F238E27FC236}">
                <a16:creationId xmlns:a16="http://schemas.microsoft.com/office/drawing/2014/main" id="{B4A9D343-7047-F40D-45A1-EEA9F5DF75F6}"/>
              </a:ext>
            </a:extLst>
          </p:cNvPr>
          <p:cNvGrpSpPr/>
          <p:nvPr/>
        </p:nvGrpSpPr>
        <p:grpSpPr>
          <a:xfrm>
            <a:off x="6898688" y="1047532"/>
            <a:ext cx="2000099" cy="292418"/>
            <a:chOff x="3071045" y="4819773"/>
            <a:chExt cx="2501752" cy="365760"/>
          </a:xfrm>
        </p:grpSpPr>
        <p:grpSp>
          <p:nvGrpSpPr>
            <p:cNvPr id="1040" name="Group 1039">
              <a:extLst>
                <a:ext uri="{FF2B5EF4-FFF2-40B4-BE49-F238E27FC236}">
                  <a16:creationId xmlns:a16="http://schemas.microsoft.com/office/drawing/2014/main" id="{270ADE6E-3B38-71FD-5518-F907FF22B104}"/>
                </a:ext>
              </a:extLst>
            </p:cNvPr>
            <p:cNvGrpSpPr/>
            <p:nvPr/>
          </p:nvGrpSpPr>
          <p:grpSpPr>
            <a:xfrm>
              <a:off x="3286797" y="4842633"/>
              <a:ext cx="2286000" cy="320040"/>
              <a:chOff x="3286797" y="4843791"/>
              <a:chExt cx="2286000" cy="320040"/>
            </a:xfrm>
          </p:grpSpPr>
          <p:sp>
            <p:nvSpPr>
              <p:cNvPr id="1043" name="Rectangle: Rounded Corners 1042">
                <a:extLst>
                  <a:ext uri="{FF2B5EF4-FFF2-40B4-BE49-F238E27FC236}">
                    <a16:creationId xmlns:a16="http://schemas.microsoft.com/office/drawing/2014/main" id="{1EA73A3A-E3E2-DBF9-4A6D-C51BF2243ED5}"/>
                  </a:ext>
                </a:extLst>
              </p:cNvPr>
              <p:cNvSpPr/>
              <p:nvPr/>
            </p:nvSpPr>
            <p:spPr bwMode="auto">
              <a:xfrm>
                <a:off x="3286797" y="4843791"/>
                <a:ext cx="2286000"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4" name="TextBox 1043">
                <a:extLst>
                  <a:ext uri="{FF2B5EF4-FFF2-40B4-BE49-F238E27FC236}">
                    <a16:creationId xmlns:a16="http://schemas.microsoft.com/office/drawing/2014/main" id="{7907AA71-6522-AB85-B9FB-850314D0DD40}"/>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mover workflow</a:t>
                </a:r>
              </a:p>
            </p:txBody>
          </p:sp>
        </p:grpSp>
        <p:sp>
          <p:nvSpPr>
            <p:cNvPr id="1041" name="Oval 1040">
              <a:extLst>
                <a:ext uri="{FF2B5EF4-FFF2-40B4-BE49-F238E27FC236}">
                  <a16:creationId xmlns:a16="http://schemas.microsoft.com/office/drawing/2014/main" id="{A75D357B-F394-A6ED-9B0C-04CEB51E3FD4}"/>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2" name="Graphic 1041">
              <a:extLst>
                <a:ext uri="{FF2B5EF4-FFF2-40B4-BE49-F238E27FC236}">
                  <a16:creationId xmlns:a16="http://schemas.microsoft.com/office/drawing/2014/main" id="{C992754F-B5FF-817E-0720-8EDEAEB6E4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45" name="Group 1044">
            <a:extLst>
              <a:ext uri="{FF2B5EF4-FFF2-40B4-BE49-F238E27FC236}">
                <a16:creationId xmlns:a16="http://schemas.microsoft.com/office/drawing/2014/main" id="{8E2CF616-FAC6-37D6-7730-8051E7532B67}"/>
              </a:ext>
            </a:extLst>
          </p:cNvPr>
          <p:cNvGrpSpPr/>
          <p:nvPr/>
        </p:nvGrpSpPr>
        <p:grpSpPr>
          <a:xfrm>
            <a:off x="6898688" y="1544353"/>
            <a:ext cx="2229888" cy="292418"/>
            <a:chOff x="3071045" y="5262184"/>
            <a:chExt cx="2789174" cy="365760"/>
          </a:xfrm>
        </p:grpSpPr>
        <p:grpSp>
          <p:nvGrpSpPr>
            <p:cNvPr id="1046" name="Group 1045">
              <a:extLst>
                <a:ext uri="{FF2B5EF4-FFF2-40B4-BE49-F238E27FC236}">
                  <a16:creationId xmlns:a16="http://schemas.microsoft.com/office/drawing/2014/main" id="{EFB2DA6C-F751-D46D-20E9-3078A2123CA2}"/>
                </a:ext>
              </a:extLst>
            </p:cNvPr>
            <p:cNvGrpSpPr/>
            <p:nvPr/>
          </p:nvGrpSpPr>
          <p:grpSpPr>
            <a:xfrm>
              <a:off x="3286795" y="5265011"/>
              <a:ext cx="2573424" cy="360107"/>
              <a:chOff x="3286795" y="5193181"/>
              <a:chExt cx="2573424" cy="360107"/>
            </a:xfrm>
          </p:grpSpPr>
          <p:sp>
            <p:nvSpPr>
              <p:cNvPr id="1049" name="Rectangle: Rounded Corners 1048">
                <a:extLst>
                  <a:ext uri="{FF2B5EF4-FFF2-40B4-BE49-F238E27FC236}">
                    <a16:creationId xmlns:a16="http://schemas.microsoft.com/office/drawing/2014/main" id="{D910EC27-8AFB-23F2-DF41-2D7D1556847F}"/>
                  </a:ext>
                </a:extLst>
              </p:cNvPr>
              <p:cNvSpPr/>
              <p:nvPr/>
            </p:nvSpPr>
            <p:spPr bwMode="auto">
              <a:xfrm>
                <a:off x="3286795" y="5213214"/>
                <a:ext cx="2573424"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0" name="TextBox 1049">
                <a:extLst>
                  <a:ext uri="{FF2B5EF4-FFF2-40B4-BE49-F238E27FC236}">
                    <a16:creationId xmlns:a16="http://schemas.microsoft.com/office/drawing/2014/main" id="{20145A84-C2DD-0405-1299-E8EFA65EABDE}"/>
                  </a:ext>
                </a:extLst>
              </p:cNvPr>
              <p:cNvSpPr txBox="1"/>
              <p:nvPr/>
            </p:nvSpPr>
            <p:spPr>
              <a:xfrm>
                <a:off x="3515393" y="5193181"/>
                <a:ext cx="2287488" cy="360107"/>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Job profile changes (</a:t>
                </a:r>
                <a:r>
                  <a:rPr kumimoji="0" lang="fr-FR" sz="1039" b="0" i="0" u="none" strike="noStrike" kern="1200" cap="none" spc="-40" normalizeH="0" baseline="0" noProof="0" err="1">
                    <a:ln>
                      <a:noFill/>
                    </a:ln>
                    <a:solidFill>
                      <a:srgbClr val="000000"/>
                    </a:solidFill>
                    <a:effectLst/>
                    <a:uLnTx/>
                    <a:uFillTx/>
                    <a:latin typeface="Segoe UI Semibold"/>
                    <a:ea typeface="+mn-ea"/>
                    <a:cs typeface="Segoe UI Semilight" panose="020B0402040204020203" pitchFamily="34" charset="0"/>
                  </a:rPr>
                  <a:t>dept</a:t>
                </a: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 locale)</a:t>
                </a:r>
              </a:p>
            </p:txBody>
          </p:sp>
        </p:grpSp>
        <p:sp>
          <p:nvSpPr>
            <p:cNvPr id="1047" name="Oval 1046">
              <a:extLst>
                <a:ext uri="{FF2B5EF4-FFF2-40B4-BE49-F238E27FC236}">
                  <a16:creationId xmlns:a16="http://schemas.microsoft.com/office/drawing/2014/main" id="{4E919E0E-E30D-A3A3-798B-E2623C459973}"/>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8" name="Graphic 1047">
              <a:extLst>
                <a:ext uri="{FF2B5EF4-FFF2-40B4-BE49-F238E27FC236}">
                  <a16:creationId xmlns:a16="http://schemas.microsoft.com/office/drawing/2014/main" id="{A86DAE8B-7620-5E66-237B-B4194BE14E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1" name="Arrow: Up 1050">
            <a:extLst>
              <a:ext uri="{FF2B5EF4-FFF2-40B4-BE49-F238E27FC236}">
                <a16:creationId xmlns:a16="http://schemas.microsoft.com/office/drawing/2014/main" id="{AA36888D-93F2-929A-4F3D-3C4448558A09}"/>
              </a:ext>
            </a:extLst>
          </p:cNvPr>
          <p:cNvSpPr/>
          <p:nvPr/>
        </p:nvSpPr>
        <p:spPr bwMode="auto">
          <a:xfrm>
            <a:off x="6447811" y="2123525"/>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2" name="Group 1051">
            <a:extLst>
              <a:ext uri="{FF2B5EF4-FFF2-40B4-BE49-F238E27FC236}">
                <a16:creationId xmlns:a16="http://schemas.microsoft.com/office/drawing/2014/main" id="{FA7A72F5-7A93-02C0-6926-6D037520116F}"/>
              </a:ext>
            </a:extLst>
          </p:cNvPr>
          <p:cNvGrpSpPr/>
          <p:nvPr/>
        </p:nvGrpSpPr>
        <p:grpSpPr>
          <a:xfrm>
            <a:off x="5170784" y="2284761"/>
            <a:ext cx="1499356" cy="292418"/>
            <a:chOff x="1561389" y="5262184"/>
            <a:chExt cx="1875416" cy="365760"/>
          </a:xfrm>
        </p:grpSpPr>
        <p:grpSp>
          <p:nvGrpSpPr>
            <p:cNvPr id="1053" name="Group 1052">
              <a:extLst>
                <a:ext uri="{FF2B5EF4-FFF2-40B4-BE49-F238E27FC236}">
                  <a16:creationId xmlns:a16="http://schemas.microsoft.com/office/drawing/2014/main" id="{C41D717A-573A-8B0F-71CA-59CCB521453C}"/>
                </a:ext>
              </a:extLst>
            </p:cNvPr>
            <p:cNvGrpSpPr/>
            <p:nvPr/>
          </p:nvGrpSpPr>
          <p:grpSpPr>
            <a:xfrm>
              <a:off x="1561389" y="5285044"/>
              <a:ext cx="1691487" cy="320040"/>
              <a:chOff x="1561389" y="5213214"/>
              <a:chExt cx="1691487" cy="320040"/>
            </a:xfrm>
          </p:grpSpPr>
          <p:sp>
            <p:nvSpPr>
              <p:cNvPr id="1056" name="Rectangle: Rounded Corners 1055">
                <a:extLst>
                  <a:ext uri="{FF2B5EF4-FFF2-40B4-BE49-F238E27FC236}">
                    <a16:creationId xmlns:a16="http://schemas.microsoft.com/office/drawing/2014/main" id="{66B2FCAA-C6A8-78FE-39E5-88B258156860}"/>
                  </a:ext>
                </a:extLst>
              </p:cNvPr>
              <p:cNvSpPr/>
              <p:nvPr/>
            </p:nvSpPr>
            <p:spPr bwMode="auto">
              <a:xfrm>
                <a:off x="1693767" y="5213214"/>
                <a:ext cx="1559109"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7" name="TextBox 1056">
                <a:extLst>
                  <a:ext uri="{FF2B5EF4-FFF2-40B4-BE49-F238E27FC236}">
                    <a16:creationId xmlns:a16="http://schemas.microsoft.com/office/drawing/2014/main" id="{83A33A1A-B2B3-CDC5-04C9-7E13D394627A}"/>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054" name="Oval 1053">
              <a:extLst>
                <a:ext uri="{FF2B5EF4-FFF2-40B4-BE49-F238E27FC236}">
                  <a16:creationId xmlns:a16="http://schemas.microsoft.com/office/drawing/2014/main" id="{47D8C5D6-AC22-BFB9-D910-23B091A642FD}"/>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5" name="Graphic 1054">
              <a:extLst>
                <a:ext uri="{FF2B5EF4-FFF2-40B4-BE49-F238E27FC236}">
                  <a16:creationId xmlns:a16="http://schemas.microsoft.com/office/drawing/2014/main" id="{ABC1CB6B-CE47-3AF6-177F-049F95E0DE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8" name="Arrow: Up 1057">
            <a:extLst>
              <a:ext uri="{FF2B5EF4-FFF2-40B4-BE49-F238E27FC236}">
                <a16:creationId xmlns:a16="http://schemas.microsoft.com/office/drawing/2014/main" id="{529ABF42-482A-67B9-B47A-FA9636C0ACCF}"/>
              </a:ext>
            </a:extLst>
          </p:cNvPr>
          <p:cNvSpPr/>
          <p:nvPr/>
        </p:nvSpPr>
        <p:spPr bwMode="auto">
          <a:xfrm>
            <a:off x="7798837" y="2329439"/>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9" name="Group 1058">
            <a:extLst>
              <a:ext uri="{FF2B5EF4-FFF2-40B4-BE49-F238E27FC236}">
                <a16:creationId xmlns:a16="http://schemas.microsoft.com/office/drawing/2014/main" id="{9310C627-91FA-B3A0-A8C8-22735063F58C}"/>
              </a:ext>
            </a:extLst>
          </p:cNvPr>
          <p:cNvGrpSpPr/>
          <p:nvPr/>
        </p:nvGrpSpPr>
        <p:grpSpPr>
          <a:xfrm>
            <a:off x="7725192" y="2008358"/>
            <a:ext cx="2047009" cy="292418"/>
            <a:chOff x="3071045" y="4819773"/>
            <a:chExt cx="2560427" cy="365760"/>
          </a:xfrm>
        </p:grpSpPr>
        <p:grpSp>
          <p:nvGrpSpPr>
            <p:cNvPr id="1060" name="Group 1059">
              <a:extLst>
                <a:ext uri="{FF2B5EF4-FFF2-40B4-BE49-F238E27FC236}">
                  <a16:creationId xmlns:a16="http://schemas.microsoft.com/office/drawing/2014/main" id="{CF647475-1ABD-774E-B83F-C49C68344D3A}"/>
                </a:ext>
              </a:extLst>
            </p:cNvPr>
            <p:cNvGrpSpPr/>
            <p:nvPr/>
          </p:nvGrpSpPr>
          <p:grpSpPr>
            <a:xfrm>
              <a:off x="3286797" y="4842633"/>
              <a:ext cx="2344675" cy="320040"/>
              <a:chOff x="3286797" y="4843791"/>
              <a:chExt cx="2344675" cy="320040"/>
            </a:xfrm>
          </p:grpSpPr>
          <p:sp>
            <p:nvSpPr>
              <p:cNvPr id="1063" name="Rectangle: Rounded Corners 1062">
                <a:extLst>
                  <a:ext uri="{FF2B5EF4-FFF2-40B4-BE49-F238E27FC236}">
                    <a16:creationId xmlns:a16="http://schemas.microsoft.com/office/drawing/2014/main" id="{6BB33A92-3D44-D728-1F3A-D5D756F0CAB6}"/>
                  </a:ext>
                </a:extLst>
              </p:cNvPr>
              <p:cNvSpPr/>
              <p:nvPr/>
            </p:nvSpPr>
            <p:spPr bwMode="auto">
              <a:xfrm>
                <a:off x="3286797" y="4843791"/>
                <a:ext cx="2344675"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4" name="TextBox 1063">
                <a:extLst>
                  <a:ext uri="{FF2B5EF4-FFF2-40B4-BE49-F238E27FC236}">
                    <a16:creationId xmlns:a16="http://schemas.microsoft.com/office/drawing/2014/main" id="{5E4777A7-C731-58BC-EE17-404E95BC005C}"/>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061" name="Oval 1060">
              <a:extLst>
                <a:ext uri="{FF2B5EF4-FFF2-40B4-BE49-F238E27FC236}">
                  <a16:creationId xmlns:a16="http://schemas.microsoft.com/office/drawing/2014/main" id="{9ECFDDE0-DC37-D5B6-4649-789A0FF8323F}"/>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2" name="Graphic 1061">
              <a:extLst>
                <a:ext uri="{FF2B5EF4-FFF2-40B4-BE49-F238E27FC236}">
                  <a16:creationId xmlns:a16="http://schemas.microsoft.com/office/drawing/2014/main" id="{3908928D-3B7C-EC05-386C-932C11E40D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65" name="Group 1064">
            <a:extLst>
              <a:ext uri="{FF2B5EF4-FFF2-40B4-BE49-F238E27FC236}">
                <a16:creationId xmlns:a16="http://schemas.microsoft.com/office/drawing/2014/main" id="{67A28839-A4FC-7FAF-D290-A7050B9B7EA7}"/>
              </a:ext>
            </a:extLst>
          </p:cNvPr>
          <p:cNvGrpSpPr/>
          <p:nvPr/>
        </p:nvGrpSpPr>
        <p:grpSpPr>
          <a:xfrm>
            <a:off x="7729304" y="2490600"/>
            <a:ext cx="2000099" cy="292418"/>
            <a:chOff x="3071045" y="5262184"/>
            <a:chExt cx="2501752" cy="365760"/>
          </a:xfrm>
        </p:grpSpPr>
        <p:grpSp>
          <p:nvGrpSpPr>
            <p:cNvPr id="1066" name="Group 1065">
              <a:extLst>
                <a:ext uri="{FF2B5EF4-FFF2-40B4-BE49-F238E27FC236}">
                  <a16:creationId xmlns:a16="http://schemas.microsoft.com/office/drawing/2014/main" id="{1C5C6B37-F0D3-46C0-A0CD-08729EEC3276}"/>
                </a:ext>
              </a:extLst>
            </p:cNvPr>
            <p:cNvGrpSpPr/>
            <p:nvPr/>
          </p:nvGrpSpPr>
          <p:grpSpPr>
            <a:xfrm>
              <a:off x="3286797" y="5285044"/>
              <a:ext cx="2286000" cy="320040"/>
              <a:chOff x="3286797" y="5213214"/>
              <a:chExt cx="2286000" cy="320040"/>
            </a:xfrm>
          </p:grpSpPr>
          <p:sp>
            <p:nvSpPr>
              <p:cNvPr id="1069" name="Rectangle: Rounded Corners 1068">
                <a:extLst>
                  <a:ext uri="{FF2B5EF4-FFF2-40B4-BE49-F238E27FC236}">
                    <a16:creationId xmlns:a16="http://schemas.microsoft.com/office/drawing/2014/main" id="{DB124799-1049-61FB-BF9E-3EEB1CE90623}"/>
                  </a:ext>
                </a:extLst>
              </p:cNvPr>
              <p:cNvSpPr/>
              <p:nvPr/>
            </p:nvSpPr>
            <p:spPr bwMode="auto">
              <a:xfrm>
                <a:off x="3286797" y="5213214"/>
                <a:ext cx="2286000"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0" name="TextBox 1069">
                <a:extLst>
                  <a:ext uri="{FF2B5EF4-FFF2-40B4-BE49-F238E27FC236}">
                    <a16:creationId xmlns:a16="http://schemas.microsoft.com/office/drawing/2014/main" id="{01E8C055-1197-5A48-4D0F-2B0F8AB7208D}"/>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067" name="Oval 1066">
              <a:extLst>
                <a:ext uri="{FF2B5EF4-FFF2-40B4-BE49-F238E27FC236}">
                  <a16:creationId xmlns:a16="http://schemas.microsoft.com/office/drawing/2014/main" id="{52360916-A437-BA70-9530-410CEA0D44B7}"/>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8" name="Graphic 1067">
              <a:extLst>
                <a:ext uri="{FF2B5EF4-FFF2-40B4-BE49-F238E27FC236}">
                  <a16:creationId xmlns:a16="http://schemas.microsoft.com/office/drawing/2014/main" id="{1B80A327-6D89-5433-066F-4FC7458474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grpSp>
        <p:nvGrpSpPr>
          <p:cNvPr id="1071" name="Group 1070">
            <a:extLst>
              <a:ext uri="{FF2B5EF4-FFF2-40B4-BE49-F238E27FC236}">
                <a16:creationId xmlns:a16="http://schemas.microsoft.com/office/drawing/2014/main" id="{F3F0D5D9-A7A6-305A-10F4-B954F8BB2D6E}"/>
              </a:ext>
            </a:extLst>
          </p:cNvPr>
          <p:cNvGrpSpPr/>
          <p:nvPr/>
        </p:nvGrpSpPr>
        <p:grpSpPr>
          <a:xfrm>
            <a:off x="5148245" y="2734901"/>
            <a:ext cx="483712" cy="548359"/>
            <a:chOff x="8366531" y="676321"/>
            <a:chExt cx="795282" cy="901569"/>
          </a:xfrm>
        </p:grpSpPr>
        <p:pic>
          <p:nvPicPr>
            <p:cNvPr id="1072" name="Picture 1071">
              <a:extLst>
                <a:ext uri="{FF2B5EF4-FFF2-40B4-BE49-F238E27FC236}">
                  <a16:creationId xmlns:a16="http://schemas.microsoft.com/office/drawing/2014/main" id="{0B77901E-74E5-93A4-374D-21FC753E9A3D}"/>
                </a:ext>
              </a:extLst>
            </p:cNvPr>
            <p:cNvPicPr>
              <a:picLocks noChangeAspect="1"/>
            </p:cNvPicPr>
            <p:nvPr/>
          </p:nvPicPr>
          <p:blipFill>
            <a:blip r:embed="rId21"/>
            <a:stretch>
              <a:fillRect/>
            </a:stretch>
          </p:blipFill>
          <p:spPr>
            <a:xfrm>
              <a:off x="8387731" y="676321"/>
              <a:ext cx="774082" cy="774082"/>
            </a:xfrm>
            <a:prstGeom prst="rect">
              <a:avLst/>
            </a:prstGeom>
          </p:spPr>
        </p:pic>
        <p:pic>
          <p:nvPicPr>
            <p:cNvPr id="1073" name="Graphic 1072" descr="Single gear with solid fill">
              <a:extLst>
                <a:ext uri="{FF2B5EF4-FFF2-40B4-BE49-F238E27FC236}">
                  <a16:creationId xmlns:a16="http://schemas.microsoft.com/office/drawing/2014/main" id="{8E1F0EEF-C96E-1597-F8AA-6C6DB0A1461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6531" y="1142770"/>
              <a:ext cx="435120" cy="435120"/>
            </a:xfrm>
            <a:prstGeom prst="rect">
              <a:avLst/>
            </a:prstGeom>
          </p:spPr>
        </p:pic>
      </p:grpSp>
    </p:spTree>
    <p:extLst>
      <p:ext uri="{BB962C8B-B14F-4D97-AF65-F5344CB8AC3E}">
        <p14:creationId xmlns:p14="http://schemas.microsoft.com/office/powerpoint/2010/main" val="2208927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API-driven inbound provisioning </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824686206"/>
              </p:ext>
            </p:extLst>
          </p:nvPr>
        </p:nvGraphicFramePr>
        <p:xfrm>
          <a:off x="838200" y="1834636"/>
          <a:ext cx="10015226" cy="3291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API-drive provisioning app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API-driven provisioning app</a:t>
                      </a:r>
                      <a:endParaRPr lang="en-US" sz="1600"/>
                    </a:p>
                  </a:txBody>
                  <a:tcPr/>
                </a:tc>
                <a:extLst>
                  <a:ext uri="{0D108BD9-81ED-4DB2-BD59-A6C34878D82A}">
                    <a16:rowId xmlns:a16="http://schemas.microsoft.com/office/drawing/2014/main" val="2668198742"/>
                  </a:ext>
                </a:extLst>
              </a:tr>
              <a:tr h="370840">
                <a:tc>
                  <a:txBody>
                    <a:bodyPr/>
                    <a:lstStyle/>
                    <a:p>
                      <a:r>
                        <a:rPr lang="en-US" sz="1600" noProof="0"/>
                        <a:t>2. Configure API-driven inbound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AD - </a:t>
                      </a:r>
                      <a:r>
                        <a:rPr lang="en-US" sz="1600" dirty="0">
                          <a:hlinkClick r:id="rId3"/>
                        </a:rPr>
                        <a:t>Configure API-driven inbound provisioning app AD</a:t>
                      </a:r>
                      <a:endParaRPr lang="en-US" sz="16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 Entra ID - </a:t>
                      </a:r>
                      <a:r>
                        <a:rPr lang="en-US" sz="1600" dirty="0">
                          <a:hlinkClick r:id="rId4"/>
                        </a:rPr>
                        <a:t>Configure API-driven inbound provisioning app - AAD</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a:t>3. Grant Access to the inbound provisioning API</a:t>
                      </a:r>
                    </a:p>
                  </a:txBody>
                  <a:tcPr/>
                </a:tc>
                <a:tc>
                  <a:txBody>
                    <a:bodyPr/>
                    <a:lstStyle/>
                    <a:p>
                      <a:r>
                        <a:rPr lang="en-US" sz="1600">
                          <a:hlinkClick r:id="rId5"/>
                        </a:rPr>
                        <a:t>Grant access to inbound provisioning API</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[Optional] Customize attribute mappings</a:t>
                      </a:r>
                      <a:endParaRPr lang="en-US" sz="1600" noProof="0"/>
                    </a:p>
                  </a:txBody>
                  <a:tcPr/>
                </a:tc>
                <a:tc>
                  <a:txBody>
                    <a:bodyPr/>
                    <a:lstStyle/>
                    <a:p>
                      <a:r>
                        <a:rPr lang="en-US" sz="1600">
                          <a:hlinkClick r:id="rId6"/>
                        </a:rPr>
                        <a:t>Customize user provisioning attribute mappings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[Optional] Sync custom attributes</a:t>
                      </a:r>
                    </a:p>
                  </a:txBody>
                  <a:tcPr/>
                </a:tc>
                <a:tc>
                  <a:txBody>
                    <a:bodyPr/>
                    <a:lstStyle/>
                    <a:p>
                      <a:r>
                        <a:rPr lang="en-US" sz="1600">
                          <a:hlinkClick r:id="rId7"/>
                        </a:rPr>
                        <a:t>Sync custom attributes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4. Go to next slide for QuickStart samples </a:t>
                      </a:r>
                    </a:p>
                  </a:txBody>
                  <a:tcPr/>
                </a:tc>
                <a:tc>
                  <a:txBody>
                    <a:bodyPr/>
                    <a:lstStyle/>
                    <a:p>
                      <a:r>
                        <a:rPr lang="en-US" sz="1600" dirty="0">
                          <a:hlinkClick r:id="rId8" action="ppaction://hlinksldjump"/>
                        </a:rPr>
                        <a:t>Next Slide</a:t>
                      </a:r>
                      <a:endParaRPr lang="en-US" sz="1600" noProof="0" dirty="0"/>
                    </a:p>
                  </a:txBody>
                  <a:tcPr/>
                </a:tc>
                <a:extLst>
                  <a:ext uri="{0D108BD9-81ED-4DB2-BD59-A6C34878D82A}">
                    <a16:rowId xmlns:a16="http://schemas.microsoft.com/office/drawing/2014/main" val="240139656"/>
                  </a:ext>
                </a:extLst>
              </a:tr>
            </a:tbl>
          </a:graphicData>
        </a:graphic>
      </p:graphicFrame>
    </p:spTree>
    <p:extLst>
      <p:ext uri="{BB962C8B-B14F-4D97-AF65-F5344CB8AC3E}">
        <p14:creationId xmlns:p14="http://schemas.microsoft.com/office/powerpoint/2010/main" val="23905445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5947161" cy="560369"/>
          </a:xfrm>
        </p:spPr>
        <p:txBody>
          <a:bodyPr>
            <a:normAutofit/>
          </a:bodyPr>
          <a:lstStyle/>
          <a:p>
            <a:r>
              <a:rPr lang="en-US" sz="3600"/>
              <a:t>QuickStart guides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55472" y="1928886"/>
          <a:ext cx="9748716" cy="338328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800"/>
                        <a:t>Title</a:t>
                      </a:r>
                      <a:endParaRPr lang="de-DE" sz="1800"/>
                    </a:p>
                  </a:txBody>
                  <a:tcPr/>
                </a:tc>
                <a:tc>
                  <a:txBody>
                    <a:bodyPr/>
                    <a:lstStyle/>
                    <a:p>
                      <a:r>
                        <a:rPr lang="en-GB" sz="1800"/>
                        <a:t>Link</a:t>
                      </a:r>
                      <a:endParaRPr lang="de-DE" sz="1800"/>
                    </a:p>
                  </a:txBody>
                  <a:tcPr/>
                </a:tc>
                <a:extLst>
                  <a:ext uri="{0D108BD9-81ED-4DB2-BD59-A6C34878D82A}">
                    <a16:rowId xmlns:a16="http://schemas.microsoft.com/office/drawing/2014/main" val="1335105508"/>
                  </a:ext>
                </a:extLst>
              </a:tr>
              <a:tr h="259098">
                <a:tc>
                  <a:txBody>
                    <a:bodyPr/>
                    <a:lstStyle/>
                    <a:p>
                      <a:r>
                        <a:rPr lang="en-US" sz="1800" noProof="0"/>
                        <a:t>cURL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hlinkClick r:id="rId3"/>
                        </a:rPr>
                        <a:t>Quickstart API-driven inbound provisioning with cURL</a:t>
                      </a:r>
                      <a:endParaRPr lang="en-US" sz="1800"/>
                    </a:p>
                  </a:txBody>
                  <a:tcPr/>
                </a:tc>
                <a:extLst>
                  <a:ext uri="{0D108BD9-81ED-4DB2-BD59-A6C34878D82A}">
                    <a16:rowId xmlns:a16="http://schemas.microsoft.com/office/drawing/2014/main" val="3907080854"/>
                  </a:ext>
                </a:extLst>
              </a:tr>
              <a:tr h="259098">
                <a:tc>
                  <a:txBody>
                    <a:bodyPr/>
                    <a:lstStyle/>
                    <a:p>
                      <a:r>
                        <a:rPr lang="en-US" sz="1800" noProof="0">
                          <a:sym typeface="Wingdings" panose="05000000000000000000" pitchFamily="2" charset="2"/>
                        </a:rPr>
                        <a:t>Postman</a:t>
                      </a:r>
                      <a:endParaRPr lang="en-US" sz="1800" noProof="0"/>
                    </a:p>
                  </a:txBody>
                  <a:tcPr/>
                </a:tc>
                <a:tc>
                  <a:txBody>
                    <a:bodyPr/>
                    <a:lstStyle/>
                    <a:p>
                      <a:r>
                        <a:rPr lang="en-US" sz="1800">
                          <a:hlinkClick r:id="rId4"/>
                        </a:rPr>
                        <a:t>Quickstart API-driven inbound provisioning with Postman</a:t>
                      </a:r>
                      <a:endParaRPr lang="de-DE" sz="1800"/>
                    </a:p>
                  </a:txBody>
                  <a:tcPr/>
                </a:tc>
                <a:extLst>
                  <a:ext uri="{0D108BD9-81ED-4DB2-BD59-A6C34878D82A}">
                    <a16:rowId xmlns:a16="http://schemas.microsoft.com/office/drawing/2014/main" val="320479324"/>
                  </a:ext>
                </a:extLst>
              </a:tr>
              <a:tr h="259098">
                <a:tc>
                  <a:txBody>
                    <a:bodyPr/>
                    <a:lstStyle/>
                    <a:p>
                      <a:r>
                        <a:rPr lang="en-US" sz="1800" noProof="0"/>
                        <a:t>Graph Explorer</a:t>
                      </a:r>
                    </a:p>
                  </a:txBody>
                  <a:tcPr/>
                </a:tc>
                <a:tc>
                  <a:txBody>
                    <a:bodyPr/>
                    <a:lstStyle/>
                    <a:p>
                      <a:r>
                        <a:rPr lang="en-US" sz="1800">
                          <a:hlinkClick r:id="rId5"/>
                        </a:rPr>
                        <a:t>Quickstart API-driven inbound provisioning with Graph Explorer</a:t>
                      </a:r>
                      <a:endParaRPr lang="de-DE" sz="1800"/>
                    </a:p>
                  </a:txBody>
                  <a:tcPr/>
                </a:tc>
                <a:extLst>
                  <a:ext uri="{0D108BD9-81ED-4DB2-BD59-A6C34878D82A}">
                    <a16:rowId xmlns:a16="http://schemas.microsoft.com/office/drawing/2014/main" val="843221250"/>
                  </a:ext>
                </a:extLst>
              </a:tr>
              <a:tr h="259098">
                <a:tc>
                  <a:txBody>
                    <a:bodyPr/>
                    <a:lstStyle/>
                    <a:p>
                      <a:r>
                        <a:rPr lang="en-US" sz="1800" noProof="0"/>
                        <a:t>PowerShell</a:t>
                      </a:r>
                    </a:p>
                  </a:txBody>
                  <a:tcPr/>
                </a:tc>
                <a:tc>
                  <a:txBody>
                    <a:bodyPr/>
                    <a:lstStyle/>
                    <a:p>
                      <a:r>
                        <a:rPr lang="en-US" sz="1800">
                          <a:hlinkClick r:id="rId6"/>
                        </a:rPr>
                        <a:t>API-driven inbound provisioning with PowerShell</a:t>
                      </a:r>
                      <a:endParaRPr lang="de-DE" sz="1800"/>
                    </a:p>
                  </a:txBody>
                  <a:tcPr/>
                </a:tc>
                <a:extLst>
                  <a:ext uri="{0D108BD9-81ED-4DB2-BD59-A6C34878D82A}">
                    <a16:rowId xmlns:a16="http://schemas.microsoft.com/office/drawing/2014/main" val="1351609545"/>
                  </a:ext>
                </a:extLst>
              </a:tr>
              <a:tr h="259098">
                <a:tc>
                  <a:txBody>
                    <a:bodyPr/>
                    <a:lstStyle/>
                    <a:p>
                      <a:r>
                        <a:rPr lang="en-US" sz="1800" noProof="0"/>
                        <a:t>Azure Logic Apps</a:t>
                      </a:r>
                    </a:p>
                  </a:txBody>
                  <a:tcPr/>
                </a:tc>
                <a:tc>
                  <a:txBody>
                    <a:bodyPr/>
                    <a:lstStyle/>
                    <a:p>
                      <a:r>
                        <a:rPr lang="en-US" sz="1800">
                          <a:hlinkClick r:id="rId7"/>
                        </a:rPr>
                        <a:t>API-driven inbound provisioning with Azure Logic Apps</a:t>
                      </a:r>
                      <a:endParaRPr lang="de-DE" sz="1800"/>
                    </a:p>
                  </a:txBody>
                  <a:tcPr/>
                </a:tc>
                <a:extLst>
                  <a:ext uri="{0D108BD9-81ED-4DB2-BD59-A6C34878D82A}">
                    <a16:rowId xmlns:a16="http://schemas.microsoft.com/office/drawing/2014/main" val="637698052"/>
                  </a:ext>
                </a:extLst>
              </a:tr>
              <a:tr h="259098">
                <a:tc>
                  <a:txBody>
                    <a:bodyPr/>
                    <a:lstStyle/>
                    <a:p>
                      <a:r>
                        <a:rPr lang="en-US" sz="1800" noProof="0"/>
                        <a:t>FAQ</a:t>
                      </a:r>
                    </a:p>
                  </a:txBody>
                  <a:tcPr/>
                </a:tc>
                <a:tc>
                  <a:txBody>
                    <a:bodyPr/>
                    <a:lstStyle/>
                    <a:p>
                      <a:r>
                        <a:rPr lang="en-US" sz="1800">
                          <a:hlinkClick r:id="rId8"/>
                        </a:rPr>
                        <a:t>Frequently asked questions (FAQs) API-driven inbound provisioning</a:t>
                      </a:r>
                      <a:endParaRPr lang="de-DE" sz="1800"/>
                    </a:p>
                  </a:txBody>
                  <a:tcPr/>
                </a:tc>
                <a:extLst>
                  <a:ext uri="{0D108BD9-81ED-4DB2-BD59-A6C34878D82A}">
                    <a16:rowId xmlns:a16="http://schemas.microsoft.com/office/drawing/2014/main" val="952590362"/>
                  </a:ext>
                </a:extLst>
              </a:tr>
            </a:tbl>
          </a:graphicData>
        </a:graphic>
      </p:graphicFrame>
    </p:spTree>
    <p:extLst>
      <p:ext uri="{BB962C8B-B14F-4D97-AF65-F5344CB8AC3E}">
        <p14:creationId xmlns:p14="http://schemas.microsoft.com/office/powerpoint/2010/main" val="17877298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045782" y="1016198"/>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6" name="Apps">
            <a:extLst>
              <a:ext uri="{FF2B5EF4-FFF2-40B4-BE49-F238E27FC236}">
                <a16:creationId xmlns:a16="http://schemas.microsoft.com/office/drawing/2014/main" id="{AA6D9544-2C0F-1708-3B02-8D274408A11A}"/>
              </a:ext>
            </a:extLst>
          </p:cNvPr>
          <p:cNvGrpSpPr/>
          <p:nvPr/>
        </p:nvGrpSpPr>
        <p:grpSpPr>
          <a:xfrm>
            <a:off x="6153387" y="3570126"/>
            <a:ext cx="2394284" cy="2207795"/>
            <a:chOff x="3753853" y="3272588"/>
            <a:chExt cx="2394284" cy="2207795"/>
          </a:xfrm>
        </p:grpSpPr>
        <p:grpSp>
          <p:nvGrpSpPr>
            <p:cNvPr id="17" name="Group 16">
              <a:extLst>
                <a:ext uri="{FF2B5EF4-FFF2-40B4-BE49-F238E27FC236}">
                  <a16:creationId xmlns:a16="http://schemas.microsoft.com/office/drawing/2014/main" id="{7D390CDA-7907-9146-11B3-A052EAFC08BA}"/>
                </a:ext>
              </a:extLst>
            </p:cNvPr>
            <p:cNvGrpSpPr/>
            <p:nvPr/>
          </p:nvGrpSpPr>
          <p:grpSpPr>
            <a:xfrm>
              <a:off x="3836101" y="4300798"/>
              <a:ext cx="2225842" cy="1008838"/>
              <a:chOff x="6827921" y="5454591"/>
              <a:chExt cx="2225842" cy="1008838"/>
            </a:xfrm>
          </p:grpSpPr>
          <p:sp>
            <p:nvSpPr>
              <p:cNvPr id="28" name="Text">
                <a:extLst>
                  <a:ext uri="{FF2B5EF4-FFF2-40B4-BE49-F238E27FC236}">
                    <a16:creationId xmlns:a16="http://schemas.microsoft.com/office/drawing/2014/main" id="{460E9C35-DC10-41EB-21E2-DA394E79E58E}"/>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9" name="Picture 28">
                <a:extLst>
                  <a:ext uri="{FF2B5EF4-FFF2-40B4-BE49-F238E27FC236}">
                    <a16:creationId xmlns:a16="http://schemas.microsoft.com/office/drawing/2014/main" id="{7E9F783D-9C7D-0C4F-E73D-CEDB159733A2}"/>
                  </a:ext>
                </a:extLst>
              </p:cNvPr>
              <p:cNvPicPr>
                <a:picLocks noChangeAspect="1"/>
              </p:cNvPicPr>
              <p:nvPr/>
            </p:nvPicPr>
            <p:blipFill>
              <a:blip r:embed="rId6"/>
              <a:stretch>
                <a:fillRect/>
              </a:stretch>
            </p:blipFill>
            <p:spPr>
              <a:xfrm>
                <a:off x="7615648" y="5581637"/>
                <a:ext cx="685031" cy="214630"/>
              </a:xfrm>
              <a:prstGeom prst="rect">
                <a:avLst/>
              </a:prstGeom>
            </p:spPr>
          </p:pic>
          <p:pic>
            <p:nvPicPr>
              <p:cNvPr id="30" name="Picture 29">
                <a:extLst>
                  <a:ext uri="{FF2B5EF4-FFF2-40B4-BE49-F238E27FC236}">
                    <a16:creationId xmlns:a16="http://schemas.microsoft.com/office/drawing/2014/main" id="{200721B6-7293-E895-4AB1-6E9032719521}"/>
                  </a:ext>
                </a:extLst>
              </p:cNvPr>
              <p:cNvPicPr>
                <a:picLocks noChangeAspect="1"/>
              </p:cNvPicPr>
              <p:nvPr/>
            </p:nvPicPr>
            <p:blipFill>
              <a:blip r:embed="rId7"/>
              <a:stretch>
                <a:fillRect/>
              </a:stretch>
            </p:blipFill>
            <p:spPr>
              <a:xfrm>
                <a:off x="8350227" y="5595574"/>
                <a:ext cx="506984" cy="199133"/>
              </a:xfrm>
              <a:prstGeom prst="rect">
                <a:avLst/>
              </a:prstGeom>
            </p:spPr>
          </p:pic>
          <p:pic>
            <p:nvPicPr>
              <p:cNvPr id="31" name="Picture 30">
                <a:extLst>
                  <a:ext uri="{FF2B5EF4-FFF2-40B4-BE49-F238E27FC236}">
                    <a16:creationId xmlns:a16="http://schemas.microsoft.com/office/drawing/2014/main" id="{9D74E76F-35CB-0B02-BE9B-30F80F0A80AA}"/>
                  </a:ext>
                </a:extLst>
              </p:cNvPr>
              <p:cNvPicPr>
                <a:picLocks noChangeAspect="1"/>
              </p:cNvPicPr>
              <p:nvPr/>
            </p:nvPicPr>
            <p:blipFill>
              <a:blip r:embed="rId8"/>
              <a:stretch>
                <a:fillRect/>
              </a:stretch>
            </p:blipFill>
            <p:spPr>
              <a:xfrm>
                <a:off x="8608639" y="5849804"/>
                <a:ext cx="190234" cy="251448"/>
              </a:xfrm>
              <a:prstGeom prst="rect">
                <a:avLst/>
              </a:prstGeom>
            </p:spPr>
          </p:pic>
          <p:grpSp>
            <p:nvGrpSpPr>
              <p:cNvPr id="32" name="Group 31">
                <a:extLst>
                  <a:ext uri="{FF2B5EF4-FFF2-40B4-BE49-F238E27FC236}">
                    <a16:creationId xmlns:a16="http://schemas.microsoft.com/office/drawing/2014/main" id="{48680063-0751-5E5A-1A8A-E960EDBF4349}"/>
                  </a:ext>
                </a:extLst>
              </p:cNvPr>
              <p:cNvGrpSpPr/>
              <p:nvPr/>
            </p:nvGrpSpPr>
            <p:grpSpPr>
              <a:xfrm>
                <a:off x="6976330" y="5614696"/>
                <a:ext cx="1575973" cy="571189"/>
                <a:chOff x="8048636" y="5531519"/>
                <a:chExt cx="2707409" cy="832751"/>
              </a:xfrm>
            </p:grpSpPr>
            <p:grpSp>
              <p:nvGrpSpPr>
                <p:cNvPr id="34" name="Group 33">
                  <a:extLst>
                    <a:ext uri="{FF2B5EF4-FFF2-40B4-BE49-F238E27FC236}">
                      <a16:creationId xmlns:a16="http://schemas.microsoft.com/office/drawing/2014/main" id="{1B45EBDC-860F-CCA9-859A-F3E6F352A030}"/>
                    </a:ext>
                  </a:extLst>
                </p:cNvPr>
                <p:cNvGrpSpPr/>
                <p:nvPr/>
              </p:nvGrpSpPr>
              <p:grpSpPr>
                <a:xfrm>
                  <a:off x="9201553" y="5864162"/>
                  <a:ext cx="1554492" cy="460029"/>
                  <a:chOff x="8464217" y="5823421"/>
                  <a:chExt cx="1554492" cy="460029"/>
                </a:xfrm>
              </p:grpSpPr>
              <p:pic>
                <p:nvPicPr>
                  <p:cNvPr id="45" name="Picture 44">
                    <a:extLst>
                      <a:ext uri="{FF2B5EF4-FFF2-40B4-BE49-F238E27FC236}">
                        <a16:creationId xmlns:a16="http://schemas.microsoft.com/office/drawing/2014/main" id="{74821F9E-1BFB-8960-920C-F8763B086A3B}"/>
                      </a:ext>
                    </a:extLst>
                  </p:cNvPr>
                  <p:cNvPicPr>
                    <a:picLocks noChangeAspect="1"/>
                  </p:cNvPicPr>
                  <p:nvPr/>
                </p:nvPicPr>
                <p:blipFill>
                  <a:blip r:embed="rId9"/>
                  <a:stretch>
                    <a:fillRect/>
                  </a:stretch>
                </p:blipFill>
                <p:spPr>
                  <a:xfrm>
                    <a:off x="9059033" y="5863341"/>
                    <a:ext cx="380189" cy="380189"/>
                  </a:xfrm>
                  <a:prstGeom prst="rect">
                    <a:avLst/>
                  </a:prstGeom>
                </p:spPr>
              </p:pic>
              <p:pic>
                <p:nvPicPr>
                  <p:cNvPr id="46" name="Picture 45">
                    <a:extLst>
                      <a:ext uri="{FF2B5EF4-FFF2-40B4-BE49-F238E27FC236}">
                        <a16:creationId xmlns:a16="http://schemas.microsoft.com/office/drawing/2014/main" id="{EDFAF5E2-DCAB-1DE5-FD06-17309A84DAE2}"/>
                      </a:ext>
                    </a:extLst>
                  </p:cNvPr>
                  <p:cNvPicPr>
                    <a:picLocks noChangeAspect="1"/>
                  </p:cNvPicPr>
                  <p:nvPr/>
                </p:nvPicPr>
                <p:blipFill>
                  <a:blip r:embed="rId10"/>
                  <a:stretch>
                    <a:fillRect/>
                  </a:stretch>
                </p:blipFill>
                <p:spPr>
                  <a:xfrm>
                    <a:off x="9558680" y="5823421"/>
                    <a:ext cx="460029" cy="460029"/>
                  </a:xfrm>
                  <a:prstGeom prst="rect">
                    <a:avLst/>
                  </a:prstGeom>
                </p:spPr>
              </p:pic>
              <p:pic>
                <p:nvPicPr>
                  <p:cNvPr id="47" name="Picture 46">
                    <a:extLst>
                      <a:ext uri="{FF2B5EF4-FFF2-40B4-BE49-F238E27FC236}">
                        <a16:creationId xmlns:a16="http://schemas.microsoft.com/office/drawing/2014/main" id="{F332D4AB-E842-8AF9-0B68-1399BD48A309}"/>
                      </a:ext>
                    </a:extLst>
                  </p:cNvPr>
                  <p:cNvPicPr>
                    <a:picLocks noChangeAspect="1"/>
                  </p:cNvPicPr>
                  <p:nvPr/>
                </p:nvPicPr>
                <p:blipFill>
                  <a:blip r:embed="rId11"/>
                  <a:stretch>
                    <a:fillRect/>
                  </a:stretch>
                </p:blipFill>
                <p:spPr>
                  <a:xfrm>
                    <a:off x="8464217" y="5844331"/>
                    <a:ext cx="418208" cy="418208"/>
                  </a:xfrm>
                  <a:prstGeom prst="rect">
                    <a:avLst/>
                  </a:prstGeom>
                </p:spPr>
              </p:pic>
            </p:grpSp>
            <p:grpSp>
              <p:nvGrpSpPr>
                <p:cNvPr id="35" name="Group 34">
                  <a:extLst>
                    <a:ext uri="{FF2B5EF4-FFF2-40B4-BE49-F238E27FC236}">
                      <a16:creationId xmlns:a16="http://schemas.microsoft.com/office/drawing/2014/main" id="{A6CA9832-6E56-9129-0578-83A518120CA5}"/>
                    </a:ext>
                  </a:extLst>
                </p:cNvPr>
                <p:cNvGrpSpPr/>
                <p:nvPr/>
              </p:nvGrpSpPr>
              <p:grpSpPr>
                <a:xfrm>
                  <a:off x="8482655" y="5531519"/>
                  <a:ext cx="460390" cy="792672"/>
                  <a:chOff x="3646687" y="3854979"/>
                  <a:chExt cx="1613270" cy="2525119"/>
                </a:xfrm>
              </p:grpSpPr>
              <p:pic>
                <p:nvPicPr>
                  <p:cNvPr id="37" name="Graphic 36">
                    <a:extLst>
                      <a:ext uri="{FF2B5EF4-FFF2-40B4-BE49-F238E27FC236}">
                        <a16:creationId xmlns:a16="http://schemas.microsoft.com/office/drawing/2014/main" id="{38B97200-C196-42C7-C2B4-C8AE6F6BC03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46687" y="3854979"/>
                    <a:ext cx="1613270" cy="2525119"/>
                  </a:xfrm>
                  <a:prstGeom prst="rect">
                    <a:avLst/>
                  </a:prstGeom>
                </p:spPr>
              </p:pic>
              <p:sp>
                <p:nvSpPr>
                  <p:cNvPr id="38" name="Rectangle 37">
                    <a:extLst>
                      <a:ext uri="{FF2B5EF4-FFF2-40B4-BE49-F238E27FC236}">
                        <a16:creationId xmlns:a16="http://schemas.microsoft.com/office/drawing/2014/main" id="{850E25A3-6992-F739-4E4C-75C0F0E6187C}"/>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6A30E54A-5DA5-8B96-D10C-B79C65344200}"/>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AE8A6AC-689E-8FAB-9E95-E939E01A16FE}"/>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BC4E188-0AAC-549A-3609-48FFFB99C122}"/>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A189C2C-7A73-ACAD-8130-2E7E34A2CCE8}"/>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DC86B4A-6001-83E4-7B74-0C491CFCCA86}"/>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CF1F931-0BEF-AC81-EF34-5660B4657945}"/>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ECB28AFC-0ED2-CAAA-4289-19147DD678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33" name="Rectangle: Rounded Corners 32">
                <a:extLst>
                  <a:ext uri="{FF2B5EF4-FFF2-40B4-BE49-F238E27FC236}">
                    <a16:creationId xmlns:a16="http://schemas.microsoft.com/office/drawing/2014/main" id="{56CFBD3C-CC96-3265-5E1E-5EC72C188A99}"/>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D835B51A-77E9-95D9-6A54-7BEBB59F192F}"/>
                </a:ext>
              </a:extLst>
            </p:cNvPr>
            <p:cNvGrpSpPr/>
            <p:nvPr/>
          </p:nvGrpSpPr>
          <p:grpSpPr>
            <a:xfrm>
              <a:off x="4036645" y="3384727"/>
              <a:ext cx="1824754" cy="870608"/>
              <a:chOff x="4036645" y="3384727"/>
              <a:chExt cx="1824754" cy="870608"/>
            </a:xfrm>
          </p:grpSpPr>
          <p:sp>
            <p:nvSpPr>
              <p:cNvPr id="20" name="Freeform 13" title="Icon of a cloud">
                <a:extLst>
                  <a:ext uri="{FF2B5EF4-FFF2-40B4-BE49-F238E27FC236}">
                    <a16:creationId xmlns:a16="http://schemas.microsoft.com/office/drawing/2014/main" id="{1E45C768-ACDE-9985-661A-52E650BD9397}"/>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 name="Group 20">
                <a:extLst>
                  <a:ext uri="{FF2B5EF4-FFF2-40B4-BE49-F238E27FC236}">
                    <a16:creationId xmlns:a16="http://schemas.microsoft.com/office/drawing/2014/main" id="{FBA9AC00-6553-87F2-CA5F-A66DBD2A5E2C}"/>
                  </a:ext>
                </a:extLst>
              </p:cNvPr>
              <p:cNvGrpSpPr/>
              <p:nvPr/>
            </p:nvGrpSpPr>
            <p:grpSpPr>
              <a:xfrm>
                <a:off x="4354340" y="3564685"/>
                <a:ext cx="1050308" cy="492786"/>
                <a:chOff x="10073570" y="2225595"/>
                <a:chExt cx="1557441" cy="730724"/>
              </a:xfrm>
            </p:grpSpPr>
            <p:pic>
              <p:nvPicPr>
                <p:cNvPr id="23" name="Graphic 7">
                  <a:extLst>
                    <a:ext uri="{FF2B5EF4-FFF2-40B4-BE49-F238E27FC236}">
                      <a16:creationId xmlns:a16="http://schemas.microsoft.com/office/drawing/2014/main" id="{43BFBDC0-9966-2A47-CE2B-A6BFB8162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3570" y="2588144"/>
                  <a:ext cx="335956" cy="335956"/>
                </a:xfrm>
                <a:prstGeom prst="rect">
                  <a:avLst/>
                </a:prstGeom>
              </p:spPr>
            </p:pic>
            <p:pic>
              <p:nvPicPr>
                <p:cNvPr id="24" name="Picture 23">
                  <a:extLst>
                    <a:ext uri="{FF2B5EF4-FFF2-40B4-BE49-F238E27FC236}">
                      <a16:creationId xmlns:a16="http://schemas.microsoft.com/office/drawing/2014/main" id="{53FBCFB0-2DCC-0A67-CF9F-D3747A2248D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5" name="Picture 24" descr="Tips: Working with Date and Time in servicenow REST API using PowerShell –  Chen V PowerShell Blog">
                  <a:extLst>
                    <a:ext uri="{FF2B5EF4-FFF2-40B4-BE49-F238E27FC236}">
                      <a16:creationId xmlns:a16="http://schemas.microsoft.com/office/drawing/2014/main" id="{0E82B91A-FF99-A025-7DFB-7F9034860FF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Zoom Video Conferencing - Shining Waters">
                  <a:extLst>
                    <a:ext uri="{FF2B5EF4-FFF2-40B4-BE49-F238E27FC236}">
                      <a16:creationId xmlns:a16="http://schemas.microsoft.com/office/drawing/2014/main" id="{C0046D9D-2462-0315-FAF8-D9D6AAFAF2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con request: facebook-workplace · Issue #10185 · FortAwesome/Font-Awesome  · GitHub">
                  <a:extLst>
                    <a:ext uri="{FF2B5EF4-FFF2-40B4-BE49-F238E27FC236}">
                      <a16:creationId xmlns:a16="http://schemas.microsoft.com/office/drawing/2014/main" id="{BA3F83A8-BB26-6A9D-C0C2-7B36FC11B6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a:extLst>
                  <a:ext uri="{FF2B5EF4-FFF2-40B4-BE49-F238E27FC236}">
                    <a16:creationId xmlns:a16="http://schemas.microsoft.com/office/drawing/2014/main" id="{4CF8E005-C9AA-FE99-6E5A-903D0608B23B}"/>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19" name="Rectangle: Rounded Corners 18">
              <a:extLst>
                <a:ext uri="{FF2B5EF4-FFF2-40B4-BE49-F238E27FC236}">
                  <a16:creationId xmlns:a16="http://schemas.microsoft.com/office/drawing/2014/main" id="{AAC3F42C-D7AD-6611-DD44-7766DFE75181}"/>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7" name="Task: Automate access">
            <a:extLst>
              <a:ext uri="{FF2B5EF4-FFF2-40B4-BE49-F238E27FC236}">
                <a16:creationId xmlns:a16="http://schemas.microsoft.com/office/drawing/2014/main" id="{25DE2A60-4DC3-A11F-2ACC-C5DDAA089BE7}"/>
              </a:ext>
            </a:extLst>
          </p:cNvPr>
          <p:cNvGrpSpPr/>
          <p:nvPr/>
        </p:nvGrpSpPr>
        <p:grpSpPr>
          <a:xfrm>
            <a:off x="5502126" y="2045666"/>
            <a:ext cx="2919060" cy="1460232"/>
            <a:chOff x="129869" y="2705390"/>
            <a:chExt cx="2919060" cy="1460232"/>
          </a:xfrm>
        </p:grpSpPr>
        <p:cxnSp>
          <p:nvCxnSpPr>
            <p:cNvPr id="15" name="Connector: Curved 14">
              <a:extLst>
                <a:ext uri="{FF2B5EF4-FFF2-40B4-BE49-F238E27FC236}">
                  <a16:creationId xmlns:a16="http://schemas.microsoft.com/office/drawing/2014/main" id="{D38C1CF5-4087-356E-6842-C1BBD0AC0192}"/>
                </a:ext>
              </a:extLst>
            </p:cNvPr>
            <p:cNvCxnSpPr>
              <a:cxnSpLocks/>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16" name="TextBox 39">
              <a:extLst>
                <a:ext uri="{FF2B5EF4-FFF2-40B4-BE49-F238E27FC236}">
                  <a16:creationId xmlns:a16="http://schemas.microsoft.com/office/drawing/2014/main" id="{34CF8836-02AC-7EA0-8867-938901472793}"/>
                </a:ext>
              </a:extLst>
            </p:cNvPr>
            <p:cNvSpPr txBox="1"/>
            <p:nvPr/>
          </p:nvSpPr>
          <p:spPr>
            <a:xfrm>
              <a:off x="129869" y="3703957"/>
              <a:ext cx="2239221" cy="461665"/>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Automate the granting of access rights to resources</a:t>
              </a:r>
            </a:p>
          </p:txBody>
        </p:sp>
      </p:grpSp>
      <p:grpSp>
        <p:nvGrpSpPr>
          <p:cNvPr id="8" name="`Task: onboard">
            <a:extLst>
              <a:ext uri="{FF2B5EF4-FFF2-40B4-BE49-F238E27FC236}">
                <a16:creationId xmlns:a16="http://schemas.microsoft.com/office/drawing/2014/main" id="{1417C2ED-88EE-80CA-4D77-BE0DC81E88CC}"/>
              </a:ext>
            </a:extLst>
          </p:cNvPr>
          <p:cNvGrpSpPr/>
          <p:nvPr/>
        </p:nvGrpSpPr>
        <p:grpSpPr>
          <a:xfrm>
            <a:off x="5372096" y="1535791"/>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7580474" y="952317"/>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21"/>
            <a:stretch>
              <a:fillRect/>
            </a:stretch>
          </p:blipFill>
          <p:spPr>
            <a:xfrm>
              <a:off x="2832179" y="1802664"/>
              <a:ext cx="640784" cy="640784"/>
            </a:xfrm>
            <a:prstGeom prst="rect">
              <a:avLst/>
            </a:prstGeom>
          </p:spPr>
        </p:pic>
      </p:grpSp>
      <p:grpSp>
        <p:nvGrpSpPr>
          <p:cNvPr id="51" name="Group 50">
            <a:extLst>
              <a:ext uri="{FF2B5EF4-FFF2-40B4-BE49-F238E27FC236}">
                <a16:creationId xmlns:a16="http://schemas.microsoft.com/office/drawing/2014/main" id="{3FAE5EA6-3A39-3302-C579-1B7F59A8BB80}"/>
              </a:ext>
            </a:extLst>
          </p:cNvPr>
          <p:cNvGrpSpPr/>
          <p:nvPr/>
        </p:nvGrpSpPr>
        <p:grpSpPr>
          <a:xfrm>
            <a:off x="1495057" y="2291584"/>
            <a:ext cx="2239220" cy="1365028"/>
            <a:chOff x="2554891" y="1559062"/>
            <a:chExt cx="1950130" cy="1365028"/>
          </a:xfrm>
        </p:grpSpPr>
        <p:sp>
          <p:nvSpPr>
            <p:cNvPr id="52" name="Rectangle: Rounded Corners 51">
              <a:extLst>
                <a:ext uri="{FF2B5EF4-FFF2-40B4-BE49-F238E27FC236}">
                  <a16:creationId xmlns:a16="http://schemas.microsoft.com/office/drawing/2014/main" id="{D5CE5AFA-8468-5761-CA96-FCBFFC17213F}"/>
                </a:ext>
              </a:extLst>
            </p:cNvPr>
            <p:cNvSpPr/>
            <p:nvPr/>
          </p:nvSpPr>
          <p:spPr>
            <a:xfrm>
              <a:off x="2554891" y="1559062"/>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53" name="Rectangle: Rounded Corners 4">
              <a:extLst>
                <a:ext uri="{FF2B5EF4-FFF2-40B4-BE49-F238E27FC236}">
                  <a16:creationId xmlns:a16="http://schemas.microsoft.com/office/drawing/2014/main" id="{A215837D-DB36-B0DE-F12E-AAB37A832543}"/>
                </a:ext>
              </a:extLst>
            </p:cNvPr>
            <p:cNvSpPr txBox="1"/>
            <p:nvPr/>
          </p:nvSpPr>
          <p:spPr>
            <a:xfrm>
              <a:off x="2621538" y="1625709"/>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Provisioning user to Apps</a:t>
              </a:r>
            </a:p>
          </p:txBody>
        </p:sp>
      </p:grpSp>
    </p:spTree>
    <p:extLst>
      <p:ext uri="{BB962C8B-B14F-4D97-AF65-F5344CB8AC3E}">
        <p14:creationId xmlns:p14="http://schemas.microsoft.com/office/powerpoint/2010/main" val="276117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422-3222-E6AD-F60F-4409000E5421}"/>
              </a:ext>
            </a:extLst>
          </p:cNvPr>
          <p:cNvSpPr>
            <a:spLocks noGrp="1"/>
          </p:cNvSpPr>
          <p:nvPr>
            <p:ph type="title"/>
          </p:nvPr>
        </p:nvSpPr>
        <p:spPr/>
        <p:txBody>
          <a:bodyPr>
            <a:normAutofit/>
          </a:bodyPr>
          <a:lstStyle/>
          <a:p>
            <a:r>
              <a:rPr lang="en-US" sz="3600"/>
              <a:t>Provisioning to SaaS apps using SCIM</a:t>
            </a:r>
          </a:p>
        </p:txBody>
      </p:sp>
      <p:pic>
        <p:nvPicPr>
          <p:cNvPr id="4" name="Picture 3">
            <a:extLst>
              <a:ext uri="{FF2B5EF4-FFF2-40B4-BE49-F238E27FC236}">
                <a16:creationId xmlns:a16="http://schemas.microsoft.com/office/drawing/2014/main" id="{4569D46D-E33B-353E-D526-2E87BC1AF584}"/>
              </a:ext>
            </a:extLst>
          </p:cNvPr>
          <p:cNvPicPr>
            <a:picLocks noChangeAspect="1"/>
          </p:cNvPicPr>
          <p:nvPr/>
        </p:nvPicPr>
        <p:blipFill>
          <a:blip r:embed="rId3"/>
          <a:stretch>
            <a:fillRect/>
          </a:stretch>
        </p:blipFill>
        <p:spPr>
          <a:xfrm>
            <a:off x="2640949" y="1544063"/>
            <a:ext cx="6433023" cy="3097381"/>
          </a:xfrm>
          <a:prstGeom prst="rect">
            <a:avLst/>
          </a:prstGeom>
        </p:spPr>
      </p:pic>
      <p:grpSp>
        <p:nvGrpSpPr>
          <p:cNvPr id="5" name="Group 4">
            <a:extLst>
              <a:ext uri="{FF2B5EF4-FFF2-40B4-BE49-F238E27FC236}">
                <a16:creationId xmlns:a16="http://schemas.microsoft.com/office/drawing/2014/main" id="{B5121CDF-A351-BB8B-0B80-0280960953BF}"/>
              </a:ext>
            </a:extLst>
          </p:cNvPr>
          <p:cNvGrpSpPr/>
          <p:nvPr/>
        </p:nvGrpSpPr>
        <p:grpSpPr>
          <a:xfrm>
            <a:off x="3864042" y="5131551"/>
            <a:ext cx="3979613" cy="1061660"/>
            <a:chOff x="3025666" y="2046318"/>
            <a:chExt cx="4938278" cy="1505792"/>
          </a:xfrm>
        </p:grpSpPr>
        <p:sp>
          <p:nvSpPr>
            <p:cNvPr id="6" name="TextBox 5">
              <a:extLst>
                <a:ext uri="{FF2B5EF4-FFF2-40B4-BE49-F238E27FC236}">
                  <a16:creationId xmlns:a16="http://schemas.microsoft.com/office/drawing/2014/main" id="{9E769F00-EBAC-4F66-E216-A0817B3DE731}"/>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 ID</a:t>
              </a:r>
            </a:p>
          </p:txBody>
        </p:sp>
        <p:pic>
          <p:nvPicPr>
            <p:cNvPr id="7" name="Graphic 6">
              <a:extLst>
                <a:ext uri="{FF2B5EF4-FFF2-40B4-BE49-F238E27FC236}">
                  <a16:creationId xmlns:a16="http://schemas.microsoft.com/office/drawing/2014/main" id="{63990BF3-7ABD-E339-8A5E-3C585C823D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290396" y="2046318"/>
              <a:ext cx="1061660" cy="1061660"/>
            </a:xfrm>
            <a:prstGeom prst="rect">
              <a:avLst/>
            </a:prstGeom>
          </p:spPr>
        </p:pic>
        <p:sp>
          <p:nvSpPr>
            <p:cNvPr id="8" name="App cloud">
              <a:extLst>
                <a:ext uri="{FF2B5EF4-FFF2-40B4-BE49-F238E27FC236}">
                  <a16:creationId xmlns:a16="http://schemas.microsoft.com/office/drawing/2014/main" id="{0343E647-9620-07F4-6277-1F4622EC7408}"/>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21BDB98-9F35-9138-55E0-157EE580E1A6}"/>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0" name="ID" title="Icon of a person with three stacked lines of text to the right of them">
              <a:extLst>
                <a:ext uri="{FF2B5EF4-FFF2-40B4-BE49-F238E27FC236}">
                  <a16:creationId xmlns:a16="http://schemas.microsoft.com/office/drawing/2014/main" id="{BBDD75B6-B759-B24C-D599-90D79D4CDD6B}"/>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1" name="Oval 10">
              <a:extLst>
                <a:ext uri="{FF2B5EF4-FFF2-40B4-BE49-F238E27FC236}">
                  <a16:creationId xmlns:a16="http://schemas.microsoft.com/office/drawing/2014/main" id="{92B443BF-D199-47FC-AABC-2659A01CA749}"/>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_11">
              <a:extLst>
                <a:ext uri="{FF2B5EF4-FFF2-40B4-BE49-F238E27FC236}">
                  <a16:creationId xmlns:a16="http://schemas.microsoft.com/office/drawing/2014/main" id="{3B024857-6233-A7E0-6550-ED9D54072911}"/>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36F0FC53-2248-2F74-66AC-369C908E5EC5}"/>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109489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a:t>Scenario’s Key Requirements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068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uses a cloud HR like Workday or SuccessFactors  or willing to use the generic API-driven inbound provisioning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Your organization is evaluating an automated way to provision users from HR sources as well as manage the lifecycle of such identities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is looking to automate lifecycle of Joiner/Mover/Leaver scenarios through specific events (triggers)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Microsoft Entra ID Governance SKU -  </a:t>
            </a:r>
            <a:r>
              <a:rPr lang="en-US" sz="2000" dirty="0">
                <a:hlinkClick r:id="rId3"/>
              </a:rPr>
              <a:t>How to start a Microsoft Entra ID Governance Trial</a:t>
            </a:r>
            <a:r>
              <a:rPr lang="en-US" sz="2000" dirty="0"/>
              <a:t>) </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576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Features</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sz="quarter" idx="12"/>
          </p:nvPr>
        </p:nvSpPr>
        <p:spPr>
          <a:xfrm>
            <a:off x="640080" y="2872899"/>
            <a:ext cx="4243589" cy="3320668"/>
          </a:xfrm>
        </p:spPr>
        <p:txBody>
          <a:bodyPr vert="horz" lIns="91440" tIns="45720" rIns="91440" bIns="45720" rtlCol="0">
            <a:normAutofit/>
          </a:bodyPr>
          <a:lstStyle/>
          <a:p>
            <a:pPr marL="457200"/>
            <a:r>
              <a:rPr lang="en-US" sz="1700"/>
              <a:t>Automate provisioning</a:t>
            </a:r>
          </a:p>
          <a:p>
            <a:pPr marL="457200"/>
            <a:r>
              <a:rPr lang="en-US" sz="1700"/>
              <a:t>Automate deprovisioning</a:t>
            </a:r>
          </a:p>
          <a:p>
            <a:pPr marL="457200"/>
            <a:r>
              <a:rPr lang="en-US" sz="1700"/>
              <a:t>Synchronize data between systems</a:t>
            </a:r>
          </a:p>
          <a:p>
            <a:pPr marL="457200"/>
            <a:r>
              <a:rPr lang="en-US" sz="1700"/>
              <a:t>Provision groups</a:t>
            </a:r>
          </a:p>
          <a:p>
            <a:pPr marL="457200"/>
            <a:r>
              <a:rPr lang="en-US" sz="1700"/>
              <a:t>Govern access</a:t>
            </a:r>
          </a:p>
          <a:p>
            <a:pPr marL="457200"/>
            <a:r>
              <a:rPr lang="en-US" sz="1700"/>
              <a:t>Seamlessly deploy in brown field scenarios</a:t>
            </a:r>
          </a:p>
          <a:p>
            <a:pPr marL="457200"/>
            <a:r>
              <a:rPr lang="en-US" sz="1700"/>
              <a:t>Use rich customization </a:t>
            </a:r>
          </a:p>
          <a:p>
            <a:pPr marL="457200"/>
            <a:r>
              <a:rPr lang="en-US" sz="1700"/>
              <a:t>Get alerts for critical events</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sz="quarter" idx="13"/>
          </p:nvPr>
        </p:nvPicPr>
        <p:blipFill rotWithShape="1">
          <a:blip r:embed="rId3"/>
          <a:srcRect l="20059" r="129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454244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4454-C185-DA8C-8971-8FE369450AE5}"/>
              </a:ext>
            </a:extLst>
          </p:cNvPr>
          <p:cNvSpPr>
            <a:spLocks noGrp="1"/>
          </p:cNvSpPr>
          <p:nvPr>
            <p:ph type="title"/>
          </p:nvPr>
        </p:nvSpPr>
        <p:spPr>
          <a:xfrm>
            <a:off x="1011936" y="285503"/>
            <a:ext cx="10168128" cy="1179576"/>
          </a:xfrm>
        </p:spPr>
        <p:txBody>
          <a:bodyPr vert="horz" lIns="91440" tIns="45720" rIns="91440" bIns="45720" rtlCol="0" anchor="ctr">
            <a:normAutofit/>
          </a:bodyPr>
          <a:lstStyle/>
          <a:p>
            <a:r>
              <a:rPr lang="en-US" sz="4000" dirty="0"/>
              <a:t>Configure provisioning with SCIM endpoint</a:t>
            </a:r>
          </a:p>
        </p:txBody>
      </p:sp>
      <p:sp>
        <p:nvSpPr>
          <p:cNvPr id="3" name="Content Placeholder 2">
            <a:extLst>
              <a:ext uri="{FF2B5EF4-FFF2-40B4-BE49-F238E27FC236}">
                <a16:creationId xmlns:a16="http://schemas.microsoft.com/office/drawing/2014/main" id="{0E678165-39CD-8E7A-5A9C-D9BED6C0FBE5}"/>
              </a:ext>
            </a:extLst>
          </p:cNvPr>
          <p:cNvSpPr>
            <a:spLocks noGrp="1"/>
          </p:cNvSpPr>
          <p:nvPr>
            <p:ph sz="quarter" idx="12"/>
          </p:nvPr>
        </p:nvSpPr>
        <p:spPr>
          <a:xfrm>
            <a:off x="7411453" y="2478024"/>
            <a:ext cx="3872243" cy="3694176"/>
          </a:xfrm>
        </p:spPr>
        <p:txBody>
          <a:bodyPr vert="horz" lIns="91440" tIns="45720" rIns="91440" bIns="45720" rtlCol="0" anchor="ctr">
            <a:normAutofit/>
          </a:bodyPr>
          <a:lstStyle/>
          <a:p>
            <a:r>
              <a:rPr lang="en-US" sz="1800"/>
              <a:t>SCIM 2.0 is a standardized definition of two endpoints /Users and /Groups</a:t>
            </a:r>
          </a:p>
        </p:txBody>
      </p:sp>
      <p:grpSp>
        <p:nvGrpSpPr>
          <p:cNvPr id="6" name="Group 5">
            <a:extLst>
              <a:ext uri="{FF2B5EF4-FFF2-40B4-BE49-F238E27FC236}">
                <a16:creationId xmlns:a16="http://schemas.microsoft.com/office/drawing/2014/main" id="{A3C22B87-B1E0-BA0E-25D9-1728CB52314F}"/>
              </a:ext>
            </a:extLst>
          </p:cNvPr>
          <p:cNvGrpSpPr/>
          <p:nvPr/>
        </p:nvGrpSpPr>
        <p:grpSpPr>
          <a:xfrm>
            <a:off x="908304" y="2478024"/>
            <a:ext cx="6009855" cy="3694176"/>
            <a:chOff x="908304" y="2478024"/>
            <a:chExt cx="6009855" cy="3694176"/>
          </a:xfrm>
        </p:grpSpPr>
        <p:pic>
          <p:nvPicPr>
            <p:cNvPr id="1026" name="Picture 2" descr="Provisioning from Azure AD to an app with SCIM">
              <a:extLst>
                <a:ext uri="{FF2B5EF4-FFF2-40B4-BE49-F238E27FC236}">
                  <a16:creationId xmlns:a16="http://schemas.microsoft.com/office/drawing/2014/main" id="{33F0CB9D-3AD5-6513-D8D6-BF99DA423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6" r="1"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44E5C1-3C5A-0714-85F8-41023079C3A9}"/>
                </a:ext>
              </a:extLst>
            </p:cNvPr>
            <p:cNvPicPr>
              <a:picLocks noChangeAspect="1"/>
            </p:cNvPicPr>
            <p:nvPr/>
          </p:nvPicPr>
          <p:blipFill>
            <a:blip r:embed="rId3"/>
            <a:stretch>
              <a:fillRect/>
            </a:stretch>
          </p:blipFill>
          <p:spPr>
            <a:xfrm>
              <a:off x="1428211" y="3685386"/>
              <a:ext cx="966928" cy="1035995"/>
            </a:xfrm>
            <a:prstGeom prst="rect">
              <a:avLst/>
            </a:prstGeom>
          </p:spPr>
        </p:pic>
      </p:grpSp>
    </p:spTree>
    <p:extLst>
      <p:ext uri="{BB962C8B-B14F-4D97-AF65-F5344CB8AC3E}">
        <p14:creationId xmlns:p14="http://schemas.microsoft.com/office/powerpoint/2010/main" val="18907698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D108-D604-D5A8-AF40-D464DA874C14}"/>
              </a:ext>
            </a:extLst>
          </p:cNvPr>
          <p:cNvSpPr>
            <a:spLocks noGrp="1"/>
          </p:cNvSpPr>
          <p:nvPr>
            <p:ph type="title"/>
          </p:nvPr>
        </p:nvSpPr>
        <p:spPr>
          <a:xfrm>
            <a:off x="588263" y="3150414"/>
            <a:ext cx="3182027" cy="553998"/>
          </a:xfrm>
        </p:spPr>
        <p:txBody>
          <a:bodyPr/>
          <a:lstStyle/>
          <a:p>
            <a:r>
              <a:rPr lang="en-US"/>
              <a:t>High level steps</a:t>
            </a:r>
          </a:p>
        </p:txBody>
      </p:sp>
      <p:sp>
        <p:nvSpPr>
          <p:cNvPr id="3" name="Text Placeholder 2">
            <a:extLst>
              <a:ext uri="{FF2B5EF4-FFF2-40B4-BE49-F238E27FC236}">
                <a16:creationId xmlns:a16="http://schemas.microsoft.com/office/drawing/2014/main" id="{A89548A8-536D-F06C-7505-892F876DF7CA}"/>
              </a:ext>
            </a:extLst>
          </p:cNvPr>
          <p:cNvSpPr>
            <a:spLocks noGrp="1"/>
          </p:cNvSpPr>
          <p:nvPr>
            <p:ph type="body" sz="quarter" idx="11"/>
          </p:nvPr>
        </p:nvSpPr>
        <p:spPr>
          <a:xfrm>
            <a:off x="4941888" y="1296063"/>
            <a:ext cx="6667500" cy="4262705"/>
          </a:xfrm>
        </p:spPr>
        <p:txBody>
          <a:bodyPr/>
          <a:lstStyle/>
          <a:p>
            <a:pPr marL="514350" indent="-514350">
              <a:buFont typeface="+mj-lt"/>
              <a:buAutoNum type="arabicPeriod"/>
            </a:pPr>
            <a:r>
              <a:rPr lang="en-US"/>
              <a:t>Design your user and group schema</a:t>
            </a:r>
          </a:p>
          <a:p>
            <a:pPr marL="514350" indent="-514350">
              <a:buFont typeface="+mj-lt"/>
              <a:buAutoNum type="arabicPeriod"/>
            </a:pPr>
            <a:r>
              <a:rPr lang="en-US"/>
              <a:t>Understand the Microsoft Entra ID SCIM implementation</a:t>
            </a:r>
          </a:p>
          <a:p>
            <a:pPr marL="514350" indent="-514350">
              <a:buFont typeface="+mj-lt"/>
              <a:buAutoNum type="arabicPeriod"/>
            </a:pPr>
            <a:r>
              <a:rPr lang="en-US"/>
              <a:t>Build a SCIM endpoint</a:t>
            </a:r>
          </a:p>
          <a:p>
            <a:pPr marL="514350" indent="-514350">
              <a:buFont typeface="+mj-lt"/>
              <a:buAutoNum type="arabicPeriod"/>
            </a:pPr>
            <a:r>
              <a:rPr lang="en-US"/>
              <a:t>Integrate your SCIM endpoint</a:t>
            </a:r>
          </a:p>
          <a:p>
            <a:pPr marL="514350" indent="-514350">
              <a:buFont typeface="+mj-lt"/>
              <a:buAutoNum type="arabicPeriod"/>
            </a:pPr>
            <a:r>
              <a:rPr lang="en-US"/>
              <a:t>Publish your application to the Microsoft Entra ID application gallery</a:t>
            </a:r>
          </a:p>
          <a:p>
            <a:endParaRPr lang="en-US"/>
          </a:p>
        </p:txBody>
      </p:sp>
      <p:sp>
        <p:nvSpPr>
          <p:cNvPr id="4" name="TextBox 3">
            <a:extLst>
              <a:ext uri="{FF2B5EF4-FFF2-40B4-BE49-F238E27FC236}">
                <a16:creationId xmlns:a16="http://schemas.microsoft.com/office/drawing/2014/main" id="{B3B4DE4F-5FE5-8123-E7F1-FC8DB313ABBE}"/>
              </a:ext>
            </a:extLst>
          </p:cNvPr>
          <p:cNvSpPr txBox="1"/>
          <p:nvPr/>
        </p:nvSpPr>
        <p:spPr>
          <a:xfrm>
            <a:off x="6163518" y="6298119"/>
            <a:ext cx="7506219" cy="276999"/>
          </a:xfrm>
          <a:prstGeom prst="rect">
            <a:avLst/>
          </a:prstGeom>
          <a:noFill/>
        </p:spPr>
        <p:txBody>
          <a:bodyPr wrap="square" lIns="0" tIns="0" rIns="0" bIns="0" rtlCol="0">
            <a:spAutoFit/>
          </a:bodyPr>
          <a:lstStyle/>
          <a:p>
            <a:pPr algn="l"/>
            <a:r>
              <a:rPr lang="en-US" sz="1800"/>
              <a:t>Reference: </a:t>
            </a:r>
            <a:r>
              <a:rPr lang="en-US" sz="1800">
                <a:hlinkClick r:id="rId2"/>
              </a:rPr>
              <a:t>Microsoft Entra ID - SCIM provisioning Tutorial</a:t>
            </a:r>
            <a:endParaRPr lang="en-US" sz="1800"/>
          </a:p>
        </p:txBody>
      </p:sp>
    </p:spTree>
    <p:extLst>
      <p:ext uri="{BB962C8B-B14F-4D97-AF65-F5344CB8AC3E}">
        <p14:creationId xmlns:p14="http://schemas.microsoft.com/office/powerpoint/2010/main" val="17992265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SaaS sample app provisioning</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8041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Service Now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Configure ServiceNow for automatic user provisioning</a:t>
                      </a:r>
                      <a:endParaRPr lang="en-US" sz="1600"/>
                    </a:p>
                  </a:txBody>
                  <a:tcPr/>
                </a:tc>
                <a:extLst>
                  <a:ext uri="{0D108BD9-81ED-4DB2-BD59-A6C34878D82A}">
                    <a16:rowId xmlns:a16="http://schemas.microsoft.com/office/drawing/2014/main" val="2668198742"/>
                  </a:ext>
                </a:extLst>
              </a:tr>
              <a:tr h="370840">
                <a:tc>
                  <a:txBody>
                    <a:bodyPr/>
                    <a:lstStyle/>
                    <a:p>
                      <a:r>
                        <a:rPr lang="en-US" sz="1600" noProof="0"/>
                        <a:t>Salesforce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Configure Salesforce for automatic user provisioning</a:t>
                      </a:r>
                      <a:endParaRPr lang="en-US" sz="1600"/>
                    </a:p>
                  </a:txBody>
                  <a:tcPr/>
                </a:tc>
                <a:extLst>
                  <a:ext uri="{0D108BD9-81ED-4DB2-BD59-A6C34878D82A}">
                    <a16:rowId xmlns:a16="http://schemas.microsoft.com/office/drawing/2014/main" val="3907080854"/>
                  </a:ext>
                </a:extLst>
              </a:tr>
              <a:tr h="370840">
                <a:tc>
                  <a:txBody>
                    <a:bodyPr/>
                    <a:lstStyle/>
                    <a:p>
                      <a:r>
                        <a:rPr lang="en-US" sz="1600" noProof="0"/>
                        <a:t>Box</a:t>
                      </a:r>
                    </a:p>
                  </a:txBody>
                  <a:tcPr/>
                </a:tc>
                <a:tc>
                  <a:txBody>
                    <a:bodyPr/>
                    <a:lstStyle/>
                    <a:p>
                      <a:r>
                        <a:rPr lang="en-US" sz="1600">
                          <a:hlinkClick r:id="rId4"/>
                        </a:rPr>
                        <a:t>Configure Box for automatic user provisioning</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Cisco Webex</a:t>
                      </a:r>
                      <a:endParaRPr lang="en-US" sz="1600" noProof="0"/>
                    </a:p>
                  </a:txBody>
                  <a:tcPr/>
                </a:tc>
                <a:tc>
                  <a:txBody>
                    <a:bodyPr/>
                    <a:lstStyle/>
                    <a:p>
                      <a:r>
                        <a:rPr lang="en-US" sz="1600">
                          <a:hlinkClick r:id="rId5"/>
                        </a:rPr>
                        <a:t>Configure Cisco Webex for automatic user provisioning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Workplace by Facebook</a:t>
                      </a:r>
                    </a:p>
                  </a:txBody>
                  <a:tcPr/>
                </a:tc>
                <a:tc>
                  <a:txBody>
                    <a:bodyPr/>
                    <a:lstStyle/>
                    <a:p>
                      <a:r>
                        <a:rPr lang="en-US" sz="1600">
                          <a:hlinkClick r:id="rId6"/>
                        </a:rPr>
                        <a:t>Configure Workplace by Facebook for automatic user provisioning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Zoom </a:t>
                      </a:r>
                    </a:p>
                  </a:txBody>
                  <a:tcPr/>
                </a:tc>
                <a:tc>
                  <a:txBody>
                    <a:bodyPr/>
                    <a:lstStyle/>
                    <a:p>
                      <a:r>
                        <a:rPr lang="en-US" sz="1600">
                          <a:hlinkClick r:id="rId7"/>
                        </a:rPr>
                        <a:t>Configure Zoom for automatic user provisioning</a:t>
                      </a:r>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Select up to 4 apps </a:t>
            </a:r>
          </a:p>
        </p:txBody>
      </p:sp>
    </p:spTree>
    <p:extLst>
      <p:ext uri="{BB962C8B-B14F-4D97-AF65-F5344CB8AC3E}">
        <p14:creationId xmlns:p14="http://schemas.microsoft.com/office/powerpoint/2010/main" val="27972608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a:xfrm>
            <a:off x="406638" y="176572"/>
            <a:ext cx="10515600" cy="1325563"/>
          </a:xfrm>
        </p:spPr>
        <p:txBody>
          <a:bodyPr>
            <a:normAutofit/>
          </a:bodyPr>
          <a:lstStyle/>
          <a:p>
            <a:r>
              <a:rPr lang="en-US" sz="4000"/>
              <a:t>Optional: 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92670" y="1612673"/>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255818"/>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ID</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53"/>
            <a:ext cx="2743200" cy="1200547"/>
            <a:chOff x="8423547" y="5280289"/>
            <a:chExt cx="2743200" cy="1200547"/>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13" y="4939405"/>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sp>
        <p:nvSpPr>
          <p:cNvPr id="5" name="TextBox 4">
            <a:extLst>
              <a:ext uri="{FF2B5EF4-FFF2-40B4-BE49-F238E27FC236}">
                <a16:creationId xmlns:a16="http://schemas.microsoft.com/office/drawing/2014/main" id="{A0DFB12B-C11C-EB95-F307-A4E4EFDE7B6D}"/>
              </a:ext>
            </a:extLst>
          </p:cNvPr>
          <p:cNvSpPr txBox="1"/>
          <p:nvPr/>
        </p:nvSpPr>
        <p:spPr>
          <a:xfrm>
            <a:off x="368060" y="6100094"/>
            <a:ext cx="6348192" cy="363946"/>
          </a:xfrm>
          <a:prstGeom prst="rect">
            <a:avLst/>
          </a:prstGeom>
          <a:noFill/>
        </p:spPr>
        <p:txBody>
          <a:bodyPr wrap="square" rtlCol="0">
            <a:spAutoFit/>
          </a:bodyPr>
          <a:lstStyle/>
          <a:p>
            <a:r>
              <a:rPr lang="en-US"/>
              <a:t>Samples: </a:t>
            </a:r>
            <a:r>
              <a:rPr lang="en-US">
                <a:hlinkClick r:id="rId15"/>
              </a:rPr>
              <a:t>App provisioning samples for SCIM-enabled apps</a:t>
            </a:r>
            <a:endParaRPr lang="en-US"/>
          </a:p>
        </p:txBody>
      </p:sp>
    </p:spTree>
    <p:extLst>
      <p:ext uri="{BB962C8B-B14F-4D97-AF65-F5344CB8AC3E}">
        <p14:creationId xmlns:p14="http://schemas.microsoft.com/office/powerpoint/2010/main" val="40711590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553998"/>
          </a:xfrm>
        </p:spPr>
        <p:txBody>
          <a:bodyPr>
            <a:normAutofit/>
          </a:bodyPr>
          <a:lstStyle/>
          <a:p>
            <a:r>
              <a:rPr lang="en-US"/>
              <a:t>Lifecycle Workflows</a:t>
            </a:r>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583871"/>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73770" y="1498498"/>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66" name="Picture 165" descr="Icon&#10;&#10;Description automatically generated">
              <a:extLst>
                <a:ext uri="{FF2B5EF4-FFF2-40B4-BE49-F238E27FC236}">
                  <a16:creationId xmlns:a16="http://schemas.microsoft.com/office/drawing/2014/main" id="{FFF3D2EA-F799-CA7F-8CD8-02C61804B070}"/>
                </a:ext>
              </a:extLst>
            </p:cNvPr>
            <p:cNvPicPr>
              <a:picLocks noChangeAspect="1"/>
            </p:cNvPicPr>
            <p:nvPr/>
          </p:nvPicPr>
          <p:blipFill>
            <a:blip r:embed="rId8"/>
            <a:stretch>
              <a:fillRect/>
            </a:stretch>
          </p:blipFill>
          <p:spPr>
            <a:xfrm>
              <a:off x="1312538" y="2039742"/>
              <a:ext cx="759272" cy="302443"/>
            </a:xfrm>
            <a:prstGeom prst="rect">
              <a:avLst/>
            </a:prstGeom>
          </p:spPr>
        </p:pic>
        <p:grpSp>
          <p:nvGrpSpPr>
            <p:cNvPr id="167" name="Graphic 28">
              <a:extLst>
                <a:ext uri="{FF2B5EF4-FFF2-40B4-BE49-F238E27FC236}">
                  <a16:creationId xmlns:a16="http://schemas.microsoft.com/office/drawing/2014/main" id="{B6785D61-8CE2-24B4-60EA-2E1CB721EE29}"/>
                </a:ext>
              </a:extLst>
            </p:cNvPr>
            <p:cNvGrpSpPr/>
            <p:nvPr/>
          </p:nvGrpSpPr>
          <p:grpSpPr>
            <a:xfrm>
              <a:off x="1078007" y="2426661"/>
              <a:ext cx="1287085" cy="155436"/>
              <a:chOff x="-121582" y="7062615"/>
              <a:chExt cx="1287085" cy="155436"/>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(non-AD-based)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4"/>
          <a:srcRect/>
          <a:stretch/>
        </p:blipFill>
        <p:spPr>
          <a:xfrm>
            <a:off x="8358977" y="3016539"/>
            <a:ext cx="639344" cy="639344"/>
          </a:xfrm>
          <a:prstGeom prst="rect">
            <a:avLst/>
          </a:prstGeom>
        </p:spPr>
      </p:pic>
    </p:spTree>
    <p:extLst>
      <p:ext uri="{BB962C8B-B14F-4D97-AF65-F5344CB8AC3E}">
        <p14:creationId xmlns:p14="http://schemas.microsoft.com/office/powerpoint/2010/main" val="35264661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730-3E27-1311-D9CC-BDAEC5699744}"/>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a:solidFill>
                  <a:schemeClr val="tx1"/>
                </a:solidFill>
                <a:latin typeface="+mj-lt"/>
                <a:ea typeface="+mj-ea"/>
                <a:cs typeface="+mj-cs"/>
              </a:rPr>
              <a:t>First things first</a:t>
            </a:r>
          </a:p>
        </p:txBody>
      </p:sp>
      <p:sp>
        <p:nvSpPr>
          <p:cNvPr id="3" name="TextBox 2">
            <a:extLst>
              <a:ext uri="{FF2B5EF4-FFF2-40B4-BE49-F238E27FC236}">
                <a16:creationId xmlns:a16="http://schemas.microsoft.com/office/drawing/2014/main" id="{DF0F87EC-D07F-08B9-1849-FCB64479EE96}"/>
              </a:ext>
            </a:extLst>
          </p:cNvPr>
          <p:cNvSpPr txBox="1"/>
          <p:nvPr/>
        </p:nvSpPr>
        <p:spPr>
          <a:xfrm>
            <a:off x="5303520" y="1669317"/>
            <a:ext cx="6325582" cy="80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defTabSz="530333">
              <a:spcAft>
                <a:spcPts val="600"/>
              </a:spcAft>
            </a:pPr>
            <a:r>
              <a:rPr lang="en-US" sz="2320" b="1" kern="1200">
                <a:solidFill>
                  <a:schemeClr val="lt1"/>
                </a:solidFill>
                <a:latin typeface="+mn-lt"/>
                <a:ea typeface="+mn-ea"/>
                <a:cs typeface="+mn-cs"/>
              </a:rPr>
              <a:t>Synchronize relevant attributes for scheduling triggers</a:t>
            </a:r>
            <a:endParaRPr lang="en-US" sz="4000" b="1"/>
          </a:p>
        </p:txBody>
      </p:sp>
      <p:sp>
        <p:nvSpPr>
          <p:cNvPr id="4" name="TextBox 3">
            <a:extLst>
              <a:ext uri="{FF2B5EF4-FFF2-40B4-BE49-F238E27FC236}">
                <a16:creationId xmlns:a16="http://schemas.microsoft.com/office/drawing/2014/main" id="{44EE6DC3-6DD3-C725-695A-71DA0F2F995F}"/>
              </a:ext>
            </a:extLst>
          </p:cNvPr>
          <p:cNvSpPr txBox="1"/>
          <p:nvPr/>
        </p:nvSpPr>
        <p:spPr>
          <a:xfrm>
            <a:off x="5342162" y="3081528"/>
            <a:ext cx="6325582" cy="3816429"/>
          </a:xfrm>
          <a:prstGeom prst="rect">
            <a:avLst/>
          </a:prstGeom>
          <a:noFill/>
        </p:spPr>
        <p:txBody>
          <a:bodyPr wrap="square" rtlCol="0">
            <a:spAutoFit/>
          </a:bodyPr>
          <a:lstStyle/>
          <a:p>
            <a:pPr marL="285750" indent="-285750" defTabSz="530333">
              <a:spcAft>
                <a:spcPts val="600"/>
              </a:spcAft>
              <a:buFont typeface="Arial" panose="020B0604020202020204" pitchFamily="34" charset="0"/>
              <a:buChar char="•"/>
            </a:pPr>
            <a:r>
              <a:rPr lang="en-US" sz="1600" b="1" kern="1200">
                <a:solidFill>
                  <a:schemeClr val="tx1"/>
                </a:solidFill>
                <a:latin typeface="+mn-lt"/>
                <a:ea typeface="+mn-ea"/>
                <a:cs typeface="+mn-cs"/>
              </a:rPr>
              <a:t>This can be done using things like: </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Cloud HR provisioning</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Custom import from Active Directory (Sync)</a:t>
            </a:r>
          </a:p>
          <a:p>
            <a:pPr marL="622918" lvl="1" indent="-165735" defTabSz="530333">
              <a:spcAft>
                <a:spcPts val="600"/>
              </a:spcAft>
              <a:buFont typeface="Arial" panose="020B0604020202020204" pitchFamily="34" charset="0"/>
              <a:buChar char="•"/>
            </a:pPr>
            <a:r>
              <a:rPr lang="en-US" sz="1600"/>
              <a:t>Microsoft Graph (cloud users)</a:t>
            </a:r>
            <a:endParaRPr lang="en-US" sz="1600" kern="1200">
              <a:solidFill>
                <a:schemeClr val="tx1"/>
              </a:solidFill>
              <a:latin typeface="+mn-lt"/>
              <a:ea typeface="+mn-ea"/>
              <a:cs typeface="+mn-cs"/>
            </a:endParaRPr>
          </a:p>
          <a:p>
            <a:pPr marL="622918" lvl="1" indent="-165735" defTabSz="530333">
              <a:spcAft>
                <a:spcPts val="600"/>
              </a:spcAft>
              <a:buFont typeface="Arial" panose="020B0604020202020204" pitchFamily="34" charset="0"/>
              <a:buChar char="•"/>
            </a:pPr>
            <a:r>
              <a:rPr lang="en-US" sz="1600"/>
              <a:t>Visit : </a:t>
            </a:r>
            <a:r>
              <a:rPr lang="en-US" sz="1600">
                <a:hlinkClick r:id="rId2"/>
              </a:rPr>
              <a:t>How to synch attributes for LCW</a:t>
            </a:r>
            <a:r>
              <a:rPr lang="en-US" sz="1600"/>
              <a:t> for more information</a:t>
            </a:r>
          </a:p>
          <a:p>
            <a:pPr marL="165735" indent="-165735" defTabSz="530333">
              <a:spcAft>
                <a:spcPts val="600"/>
              </a:spcAft>
              <a:buFont typeface="Arial" panose="020B0604020202020204" pitchFamily="34" charset="0"/>
              <a:buChar char="•"/>
            </a:pPr>
            <a:r>
              <a:rPr lang="en-US" sz="1600" b="1" kern="1200">
                <a:solidFill>
                  <a:schemeClr val="tx1"/>
                </a:solidFill>
                <a:latin typeface="+mn-lt"/>
                <a:ea typeface="+mn-ea"/>
                <a:cs typeface="+mn-cs"/>
              </a:rPr>
              <a:t>Attributes needed for this workflow: </a:t>
            </a:r>
          </a:p>
          <a:p>
            <a:pPr marL="622918" lvl="1" indent="-165735" defTabSz="530333">
              <a:spcAft>
                <a:spcPts val="600"/>
              </a:spcAft>
              <a:buFont typeface="Arial" panose="020B0604020202020204" pitchFamily="34" charset="0"/>
              <a:buChar char="•"/>
            </a:pPr>
            <a:r>
              <a:rPr lang="en-US" sz="1600" err="1"/>
              <a:t>employeeHireDate</a:t>
            </a:r>
            <a:endParaRPr lang="en-US" sz="1600"/>
          </a:p>
          <a:p>
            <a:pPr marL="622918" lvl="1" indent="-165735" defTabSz="530333">
              <a:spcAft>
                <a:spcPts val="600"/>
              </a:spcAft>
              <a:buFont typeface="Arial" panose="020B0604020202020204" pitchFamily="34" charset="0"/>
              <a:buChar char="•"/>
            </a:pPr>
            <a:r>
              <a:rPr lang="en-US" sz="1600" err="1"/>
              <a:t>createdDateTime</a:t>
            </a:r>
            <a:endParaRPr lang="en-US" sz="1600"/>
          </a:p>
          <a:p>
            <a:pPr marL="622918" lvl="1" indent="-165735" defTabSz="530333">
              <a:spcAft>
                <a:spcPts val="600"/>
              </a:spcAft>
              <a:buFont typeface="Arial" panose="020B0604020202020204" pitchFamily="34" charset="0"/>
              <a:buChar char="•"/>
            </a:pPr>
            <a:r>
              <a:rPr lang="en-US" sz="1600" err="1"/>
              <a:t>employeeLeaveDateTime</a:t>
            </a:r>
            <a:endParaRPr lang="en-US" sz="1600"/>
          </a:p>
          <a:p>
            <a:pPr marL="622918" lvl="1" indent="-165735" defTabSz="530333">
              <a:spcAft>
                <a:spcPts val="600"/>
              </a:spcAft>
              <a:buFont typeface="Arial" panose="020B0604020202020204" pitchFamily="34" charset="0"/>
              <a:buChar char="•"/>
            </a:pPr>
            <a:r>
              <a:rPr lang="en-US" sz="1600"/>
              <a:t>Manager (for email to manager tasks) </a:t>
            </a:r>
          </a:p>
          <a:p>
            <a:pPr marL="622918" lvl="1" indent="-165735" defTabSz="530333">
              <a:spcAft>
                <a:spcPts val="600"/>
              </a:spcAft>
              <a:buFont typeface="Arial" panose="020B0604020202020204" pitchFamily="34" charset="0"/>
              <a:buChar char="•"/>
            </a:pPr>
            <a:endParaRPr lang="en-US" sz="3200" kern="1200">
              <a:solidFill>
                <a:schemeClr val="tx1"/>
              </a:solidFill>
              <a:latin typeface="+mn-lt"/>
              <a:ea typeface="+mn-ea"/>
              <a:cs typeface="+mn-cs"/>
            </a:endParaRPr>
          </a:p>
        </p:txBody>
      </p:sp>
    </p:spTree>
    <p:extLst>
      <p:ext uri="{BB962C8B-B14F-4D97-AF65-F5344CB8AC3E}">
        <p14:creationId xmlns:p14="http://schemas.microsoft.com/office/powerpoint/2010/main" val="184373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582113" y="2171619"/>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8" name="`Task: onboard">
            <a:extLst>
              <a:ext uri="{FF2B5EF4-FFF2-40B4-BE49-F238E27FC236}">
                <a16:creationId xmlns:a16="http://schemas.microsoft.com/office/drawing/2014/main" id="{1417C2ED-88EE-80CA-4D77-BE0DC81E88CC}"/>
              </a:ext>
            </a:extLst>
          </p:cNvPr>
          <p:cNvGrpSpPr/>
          <p:nvPr/>
        </p:nvGrpSpPr>
        <p:grpSpPr>
          <a:xfrm>
            <a:off x="5908427" y="2691212"/>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8116805" y="2107738"/>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2" name="Group 1">
            <a:extLst>
              <a:ext uri="{FF2B5EF4-FFF2-40B4-BE49-F238E27FC236}">
                <a16:creationId xmlns:a16="http://schemas.microsoft.com/office/drawing/2014/main" id="{EEB4E6D3-1F41-D089-38D2-6555602C7729}"/>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7B628758-1204-46F9-5333-BEB11449D207}"/>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6147076-7A44-2BEB-2158-A2A087B21B2F}"/>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Onboarding Automation</a:t>
              </a:r>
            </a:p>
          </p:txBody>
        </p:sp>
      </p:grpSp>
      <p:sp>
        <p:nvSpPr>
          <p:cNvPr id="54" name="Oval 53">
            <a:extLst>
              <a:ext uri="{FF2B5EF4-FFF2-40B4-BE49-F238E27FC236}">
                <a16:creationId xmlns:a16="http://schemas.microsoft.com/office/drawing/2014/main" id="{4AAC801A-AD8B-E51E-338F-E2635B531AA5}"/>
              </a:ext>
            </a:extLst>
          </p:cNvPr>
          <p:cNvSpPr/>
          <p:nvPr/>
        </p:nvSpPr>
        <p:spPr bwMode="auto">
          <a:xfrm>
            <a:off x="7031991" y="3933582"/>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sp>
        <p:nvSpPr>
          <p:cNvPr id="62" name="Right Bracket 61">
            <a:extLst>
              <a:ext uri="{FF2B5EF4-FFF2-40B4-BE49-F238E27FC236}">
                <a16:creationId xmlns:a16="http://schemas.microsoft.com/office/drawing/2014/main" id="{F02D782E-12E5-372E-CC95-FF966F6AA0BF}"/>
              </a:ext>
            </a:extLst>
          </p:cNvPr>
          <p:cNvSpPr/>
          <p:nvPr/>
        </p:nvSpPr>
        <p:spPr>
          <a:xfrm rot="5400000">
            <a:off x="7622543" y="1710509"/>
            <a:ext cx="438206" cy="443793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6C57DB01-094F-DE19-F07C-AEF1C1B86D23}"/>
              </a:ext>
            </a:extLst>
          </p:cNvPr>
          <p:cNvPicPr>
            <a:picLocks noChangeAspect="1"/>
          </p:cNvPicPr>
          <p:nvPr/>
        </p:nvPicPr>
        <p:blipFill>
          <a:blip r:embed="rId7">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838775" y="4418943"/>
            <a:ext cx="500933" cy="540000"/>
          </a:xfrm>
          <a:prstGeom prst="rect">
            <a:avLst/>
          </a:prstGeom>
        </p:spPr>
      </p:pic>
      <p:pic>
        <p:nvPicPr>
          <p:cNvPr id="52" name="Picture 51">
            <a:extLst>
              <a:ext uri="{FF2B5EF4-FFF2-40B4-BE49-F238E27FC236}">
                <a16:creationId xmlns:a16="http://schemas.microsoft.com/office/drawing/2014/main" id="{1DF0463F-28E6-3579-20DF-248201A362C7}"/>
              </a:ext>
            </a:extLst>
          </p:cNvPr>
          <p:cNvPicPr>
            <a:picLocks noChangeAspect="1"/>
          </p:cNvPicPr>
          <p:nvPr/>
        </p:nvPicPr>
        <p:blipFill>
          <a:blip r:embed="rId8">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7977022" y="4601679"/>
            <a:ext cx="239573" cy="198153"/>
          </a:xfrm>
          <a:prstGeom prst="rect">
            <a:avLst/>
          </a:prstGeom>
        </p:spPr>
      </p:pic>
    </p:spTree>
    <p:extLst>
      <p:ext uri="{BB962C8B-B14F-4D97-AF65-F5344CB8AC3E}">
        <p14:creationId xmlns:p14="http://schemas.microsoft.com/office/powerpoint/2010/main" val="32994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Joiner scenario</a:t>
            </a:r>
            <a:br>
              <a:rPr lang="en-US"/>
            </a:br>
            <a:r>
              <a:rPr lang="en-US" sz="2400">
                <a:solidFill>
                  <a:schemeClr val="accent1"/>
                </a:solidFill>
              </a:rPr>
              <a:t>Onboarding new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326791"/>
          </a:xfrm>
        </p:spPr>
        <p:txBody>
          <a:bodyPr/>
          <a:lstStyle/>
          <a:p>
            <a:pPr marL="0" indent="0">
              <a:buNone/>
            </a:pPr>
            <a:r>
              <a:rPr lang="en-US" sz="1800"/>
              <a:t>It can take days for new team members to be fully productive while access to resources is being provisioned.</a:t>
            </a:r>
          </a:p>
          <a:p>
            <a:pPr marL="0" indent="0">
              <a:buNone/>
            </a:pPr>
            <a:endParaRPr lang="en-US" sz="1800"/>
          </a:p>
          <a:p>
            <a:pPr marL="0" indent="0">
              <a:buNone/>
            </a:pPr>
            <a:r>
              <a:rPr lang="en-US" sz="1800"/>
              <a:t>Onboarding users manually is time consuming for IT and often requires admins to jump between apps and scripts and go through logs in order to find errors.</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t>“Rinse and repeat” templates and automated </a:t>
            </a:r>
            <a:br>
              <a:rPr lang="en-US" sz="1800"/>
            </a:br>
            <a:r>
              <a:rPr lang="en-US" sz="1800"/>
              <a:t>actions through workflows makes the process more efficient and infallible for IT admins, and faster for new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483B422A-5D01-1092-561E-768D88DF7C48}"/>
              </a:ext>
            </a:extLst>
          </p:cNvPr>
          <p:cNvGrpSpPr/>
          <p:nvPr/>
        </p:nvGrpSpPr>
        <p:grpSpPr>
          <a:xfrm>
            <a:off x="7187508" y="458094"/>
            <a:ext cx="3936458" cy="3908071"/>
            <a:chOff x="4460257" y="1509119"/>
            <a:chExt cx="3936458" cy="3908071"/>
          </a:xfrm>
        </p:grpSpPr>
        <p:sp>
          <p:nvSpPr>
            <p:cNvPr id="46" name="Oval 45">
              <a:extLst>
                <a:ext uri="{FF2B5EF4-FFF2-40B4-BE49-F238E27FC236}">
                  <a16:creationId xmlns:a16="http://schemas.microsoft.com/office/drawing/2014/main" id="{18071148-0790-FB66-87F6-6E823FF535A9}"/>
                </a:ext>
              </a:extLst>
            </p:cNvPr>
            <p:cNvSpPr/>
            <p:nvPr/>
          </p:nvSpPr>
          <p:spPr bwMode="auto">
            <a:xfrm flipV="1">
              <a:off x="4840378" y="1867207"/>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7474557" y="2234688"/>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523357F-389A-B95F-B669-6792321CBC22}"/>
                </a:ext>
              </a:extLst>
            </p:cNvPr>
            <p:cNvGrpSpPr/>
            <p:nvPr/>
          </p:nvGrpSpPr>
          <p:grpSpPr>
            <a:xfrm>
              <a:off x="4460257" y="3067486"/>
              <a:ext cx="822696" cy="822960"/>
              <a:chOff x="4460257" y="3067486"/>
              <a:chExt cx="822696" cy="822960"/>
            </a:xfrm>
          </p:grpSpPr>
          <p:sp>
            <p:nvSpPr>
              <p:cNvPr id="72" name="Oval 71">
                <a:extLst>
                  <a:ext uri="{FF2B5EF4-FFF2-40B4-BE49-F238E27FC236}">
                    <a16:creationId xmlns:a16="http://schemas.microsoft.com/office/drawing/2014/main" id="{50D07429-73F2-244E-A66A-1B2A42321ED8}"/>
                  </a:ext>
                </a:extLst>
              </p:cNvPr>
              <p:cNvSpPr/>
              <p:nvPr/>
            </p:nvSpPr>
            <p:spPr bwMode="auto">
              <a:xfrm>
                <a:off x="4460257" y="3067486"/>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3" name="Graphic 72">
                <a:extLst>
                  <a:ext uri="{FF2B5EF4-FFF2-40B4-BE49-F238E27FC236}">
                    <a16:creationId xmlns:a16="http://schemas.microsoft.com/office/drawing/2014/main" id="{92990DDE-2D75-0ADA-A87D-0A713B464D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537" y="3222866"/>
                <a:ext cx="412136" cy="412268"/>
              </a:xfrm>
              <a:prstGeom prst="rect">
                <a:avLst/>
              </a:prstGeom>
            </p:spPr>
          </p:pic>
        </p:gr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7491945" y="4353007"/>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6028171" y="4594230"/>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01" y="4778315"/>
                <a:ext cx="417035" cy="424607"/>
                <a:chOff x="2277961" y="2662186"/>
                <a:chExt cx="417169" cy="424607"/>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p:nvPr/>
              </p:nvSpPr>
              <p:spPr bwMode="auto">
                <a:xfrm>
                  <a:off x="2468556" y="2868320"/>
                  <a:ext cx="221673" cy="2184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9" name="Graphic 68" descr="Checkmark with solid fill">
                  <a:extLst>
                    <a:ext uri="{FF2B5EF4-FFF2-40B4-BE49-F238E27FC236}">
                      <a16:creationId xmlns:a16="http://schemas.microsoft.com/office/drawing/2014/main" id="{D9840B36-9016-A547-1915-4A85D7814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095" y="2868320"/>
                  <a:ext cx="211035" cy="211035"/>
                </a:xfrm>
                <a:prstGeom prst="rect">
                  <a:avLst/>
                </a:prstGeom>
              </p:spPr>
            </p:pic>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233" y="2998634"/>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7574019" y="3098384"/>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8"/>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5112784" y="4392186"/>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5074794" y="2266240"/>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6011712" y="1509119"/>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9"/>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onboarded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provisioned into Entra ID</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896277" y="49081"/>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spTree>
    <p:extLst>
      <p:ext uri="{BB962C8B-B14F-4D97-AF65-F5344CB8AC3E}">
        <p14:creationId xmlns:p14="http://schemas.microsoft.com/office/powerpoint/2010/main" val="21933222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992A-FED8-EF19-73C0-7D2387398560}"/>
              </a:ext>
            </a:extLst>
          </p:cNvPr>
          <p:cNvSpPr>
            <a:spLocks noGrp="1"/>
          </p:cNvSpPr>
          <p:nvPr>
            <p:ph type="title"/>
          </p:nvPr>
        </p:nvSpPr>
        <p:spPr/>
        <p:txBody>
          <a:bodyPr/>
          <a:lstStyle/>
          <a:p>
            <a:r>
              <a:rPr lang="en-US"/>
              <a:t>Joiner scenario - Example</a:t>
            </a:r>
          </a:p>
        </p:txBody>
      </p:sp>
      <p:sp>
        <p:nvSpPr>
          <p:cNvPr id="3" name="Rectangle: Rounded Corners 2">
            <a:extLst>
              <a:ext uri="{FF2B5EF4-FFF2-40B4-BE49-F238E27FC236}">
                <a16:creationId xmlns:a16="http://schemas.microsoft.com/office/drawing/2014/main" id="{00CB117C-61F4-9616-5EB1-4AB6DAAE2385}"/>
              </a:ext>
            </a:extLst>
          </p:cNvPr>
          <p:cNvSpPr/>
          <p:nvPr/>
        </p:nvSpPr>
        <p:spPr bwMode="auto">
          <a:xfrm>
            <a:off x="273499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587F176-9A0D-5DAE-E712-2736D8BEB284}"/>
              </a:ext>
            </a:extLst>
          </p:cNvPr>
          <p:cNvSpPr/>
          <p:nvPr/>
        </p:nvSpPr>
        <p:spPr bwMode="auto">
          <a:xfrm>
            <a:off x="273499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4C40888-F46E-D2DB-B827-7899670B9133}"/>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90B7B65-BF57-C241-899B-90265D33FD74}"/>
              </a:ext>
            </a:extLst>
          </p:cNvPr>
          <p:cNvSpPr/>
          <p:nvPr/>
        </p:nvSpPr>
        <p:spPr bwMode="auto">
          <a:xfrm>
            <a:off x="4515042"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525D41E-9DE2-B29C-1038-DFF7DA3C088C}"/>
              </a:ext>
            </a:extLst>
          </p:cNvPr>
          <p:cNvSpPr/>
          <p:nvPr/>
        </p:nvSpPr>
        <p:spPr bwMode="auto">
          <a:xfrm>
            <a:off x="4515042"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7B801C6-D0F6-4768-5A38-EFAC4CB44C8B}"/>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3FCA082-E302-566C-0CF5-40E4EF1EBB66}"/>
              </a:ext>
            </a:extLst>
          </p:cNvPr>
          <p:cNvSpPr/>
          <p:nvPr/>
        </p:nvSpPr>
        <p:spPr bwMode="auto">
          <a:xfrm>
            <a:off x="629508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35443E1D-05C7-AE4C-3777-5C2F7176870D}"/>
              </a:ext>
            </a:extLst>
          </p:cNvPr>
          <p:cNvSpPr/>
          <p:nvPr/>
        </p:nvSpPr>
        <p:spPr bwMode="auto">
          <a:xfrm>
            <a:off x="629508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A2DC50F-7491-6DCC-8E78-D02C8CCE15DB}"/>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9003142-1CB6-A0F5-DC3A-E23209013686}"/>
              </a:ext>
            </a:extLst>
          </p:cNvPr>
          <p:cNvSpPr/>
          <p:nvPr/>
        </p:nvSpPr>
        <p:spPr bwMode="auto">
          <a:xfrm>
            <a:off x="8075133"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A6F2DD8-D57D-B75E-B883-A3F7DAA3B143}"/>
              </a:ext>
            </a:extLst>
          </p:cNvPr>
          <p:cNvSpPr/>
          <p:nvPr/>
        </p:nvSpPr>
        <p:spPr bwMode="auto">
          <a:xfrm>
            <a:off x="8075133"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4E7883D-F569-EB3F-3236-603B0B73E9DC}"/>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DA3709-9D48-BAB1-7629-7CA2816BC2E3}"/>
              </a:ext>
            </a:extLst>
          </p:cNvPr>
          <p:cNvSpPr/>
          <p:nvPr/>
        </p:nvSpPr>
        <p:spPr bwMode="auto">
          <a:xfrm>
            <a:off x="9855179"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0913305-A620-DCDB-C5F3-C60D1B94D62A}"/>
              </a:ext>
            </a:extLst>
          </p:cNvPr>
          <p:cNvSpPr/>
          <p:nvPr/>
        </p:nvSpPr>
        <p:spPr bwMode="auto">
          <a:xfrm>
            <a:off x="9855179"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379575E-5E12-5931-D76B-6C6C2763BF32}"/>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a:extLst>
              <a:ext uri="{FF2B5EF4-FFF2-40B4-BE49-F238E27FC236}">
                <a16:creationId xmlns:a16="http://schemas.microsoft.com/office/drawing/2014/main" id="{94F6ABC3-8BF5-8E7A-E02C-9EB5A570B8C8}"/>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19" name="Rounded Rectangle">
            <a:extLst>
              <a:ext uri="{FF2B5EF4-FFF2-40B4-BE49-F238E27FC236}">
                <a16:creationId xmlns:a16="http://schemas.microsoft.com/office/drawing/2014/main" id="{FB0CCECC-5D2F-F422-2CE6-C9386372DD04}"/>
              </a:ext>
            </a:extLst>
          </p:cNvPr>
          <p:cNvSpPr/>
          <p:nvPr/>
        </p:nvSpPr>
        <p:spPr>
          <a:xfrm>
            <a:off x="585002" y="396983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44AE816C-D3C0-C79B-E43D-3BD643AB5AC8}"/>
              </a:ext>
            </a:extLst>
          </p:cNvPr>
          <p:cNvSpPr/>
          <p:nvPr/>
        </p:nvSpPr>
        <p:spPr>
          <a:xfrm>
            <a:off x="585002" y="2629693"/>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grpSp>
        <p:nvGrpSpPr>
          <p:cNvPr id="21" name="Group 20">
            <a:extLst>
              <a:ext uri="{FF2B5EF4-FFF2-40B4-BE49-F238E27FC236}">
                <a16:creationId xmlns:a16="http://schemas.microsoft.com/office/drawing/2014/main" id="{A6CC26A4-8593-F15B-4004-A3AFB8F0FD0F}"/>
              </a:ext>
            </a:extLst>
          </p:cNvPr>
          <p:cNvGrpSpPr/>
          <p:nvPr/>
        </p:nvGrpSpPr>
        <p:grpSpPr>
          <a:xfrm>
            <a:off x="2343926" y="1701952"/>
            <a:ext cx="7772400" cy="260028"/>
            <a:chOff x="2343926" y="1452155"/>
            <a:chExt cx="7772400" cy="260028"/>
          </a:xfrm>
        </p:grpSpPr>
        <p:sp>
          <p:nvSpPr>
            <p:cNvPr id="22" name="Rectangle: Rounded Corners 21">
              <a:extLst>
                <a:ext uri="{FF2B5EF4-FFF2-40B4-BE49-F238E27FC236}">
                  <a16:creationId xmlns:a16="http://schemas.microsoft.com/office/drawing/2014/main" id="{D54260F1-F008-CA49-3D88-0CF765FA6D6A}"/>
                </a:ext>
              </a:extLst>
            </p:cNvPr>
            <p:cNvSpPr/>
            <p:nvPr/>
          </p:nvSpPr>
          <p:spPr bwMode="auto">
            <a:xfrm>
              <a:off x="2343926" y="1452155"/>
              <a:ext cx="7772400" cy="26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2D4E5C3E-DCCB-17C9-A1A1-1A7D5D4303E6}"/>
                </a:ext>
              </a:extLst>
            </p:cNvPr>
            <p:cNvCxnSpPr>
              <a:cxnSpLocks/>
            </p:cNvCxnSpPr>
            <p:nvPr/>
          </p:nvCxnSpPr>
          <p:spPr>
            <a:xfrm>
              <a:off x="382094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331859-87F8-69E9-A04B-9D36A980135E}"/>
                </a:ext>
              </a:extLst>
            </p:cNvPr>
            <p:cNvCxnSpPr>
              <a:cxnSpLocks/>
            </p:cNvCxnSpPr>
            <p:nvPr/>
          </p:nvCxnSpPr>
          <p:spPr>
            <a:xfrm>
              <a:off x="695530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06E3C6-236F-C365-B9E7-67A2362D5650}"/>
              </a:ext>
            </a:extLst>
          </p:cNvPr>
          <p:cNvSpPr txBox="1"/>
          <p:nvPr/>
        </p:nvSpPr>
        <p:spPr>
          <a:xfrm>
            <a:off x="1412627" y="284243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pre-hire, “X” days before employee’s start date,</a:t>
            </a:r>
          </a:p>
        </p:txBody>
      </p:sp>
      <p:sp>
        <p:nvSpPr>
          <p:cNvPr id="26" name="TextBox 25">
            <a:extLst>
              <a:ext uri="{FF2B5EF4-FFF2-40B4-BE49-F238E27FC236}">
                <a16:creationId xmlns:a16="http://schemas.microsoft.com/office/drawing/2014/main" id="{AF8114D4-30C8-9192-C4F3-799DC72EC6BF}"/>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27" name="TextBox 26">
            <a:extLst>
              <a:ext uri="{FF2B5EF4-FFF2-40B4-BE49-F238E27FC236}">
                <a16:creationId xmlns:a16="http://schemas.microsoft.com/office/drawing/2014/main" id="{CCFCAF39-C965-4532-0AE0-25EC4C140B0C}"/>
              </a:ext>
            </a:extLst>
          </p:cNvPr>
          <p:cNvSpPr txBox="1"/>
          <p:nvPr/>
        </p:nvSpPr>
        <p:spPr>
          <a:xfrm>
            <a:off x="4629342"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Login with temporary access pass</a:t>
            </a:r>
          </a:p>
        </p:txBody>
      </p:sp>
      <p:sp>
        <p:nvSpPr>
          <p:cNvPr id="28" name="TextBox 27">
            <a:extLst>
              <a:ext uri="{FF2B5EF4-FFF2-40B4-BE49-F238E27FC236}">
                <a16:creationId xmlns:a16="http://schemas.microsoft.com/office/drawing/2014/main" id="{3EB5CC87-A008-CBF5-0C8B-8F97DCCC192C}"/>
              </a:ext>
            </a:extLst>
          </p:cNvPr>
          <p:cNvSpPr txBox="1"/>
          <p:nvPr/>
        </p:nvSpPr>
        <p:spPr>
          <a:xfrm>
            <a:off x="1412627" y="5554971"/>
            <a:ext cx="119412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Employee’s day 1 and Manager shares the temporary access pass.</a:t>
            </a:r>
          </a:p>
        </p:txBody>
      </p:sp>
      <p:sp>
        <p:nvSpPr>
          <p:cNvPr id="29" name="TextBox 28">
            <a:extLst>
              <a:ext uri="{FF2B5EF4-FFF2-40B4-BE49-F238E27FC236}">
                <a16:creationId xmlns:a16="http://schemas.microsoft.com/office/drawing/2014/main" id="{A5807ADF-9BC1-7CD1-B26B-4F0474371928}"/>
              </a:ext>
            </a:extLst>
          </p:cNvPr>
          <p:cNvSpPr txBox="1"/>
          <p:nvPr/>
        </p:nvSpPr>
        <p:spPr>
          <a:xfrm>
            <a:off x="4515042" y="3344448"/>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onboarding DL</a:t>
            </a:r>
          </a:p>
        </p:txBody>
      </p:sp>
      <p:sp>
        <p:nvSpPr>
          <p:cNvPr id="30" name="TextBox 29">
            <a:extLst>
              <a:ext uri="{FF2B5EF4-FFF2-40B4-BE49-F238E27FC236}">
                <a16:creationId xmlns:a16="http://schemas.microsoft.com/office/drawing/2014/main" id="{1E6D443E-1188-E96F-A50B-2B68FDD3A84E}"/>
              </a:ext>
            </a:extLst>
          </p:cNvPr>
          <p:cNvSpPr txBox="1"/>
          <p:nvPr/>
        </p:nvSpPr>
        <p:spPr>
          <a:xfrm>
            <a:off x="640938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31" name="TextBox 30">
            <a:extLst>
              <a:ext uri="{FF2B5EF4-FFF2-40B4-BE49-F238E27FC236}">
                <a16:creationId xmlns:a16="http://schemas.microsoft.com/office/drawing/2014/main" id="{CD767DF1-B273-7D37-6ED1-36D5963A2A09}"/>
              </a:ext>
            </a:extLst>
          </p:cNvPr>
          <p:cNvSpPr txBox="1"/>
          <p:nvPr/>
        </p:nvSpPr>
        <p:spPr>
          <a:xfrm>
            <a:off x="6295086" y="6021300"/>
            <a:ext cx="160020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30" normalizeH="0" baseline="0" noProof="0">
                <a:ln>
                  <a:noFill/>
                </a:ln>
                <a:solidFill>
                  <a:prstClr val="black"/>
                </a:solidFill>
                <a:effectLst/>
                <a:uLnTx/>
                <a:uFillTx/>
                <a:latin typeface="Segoe UI"/>
                <a:ea typeface="+mn-ea"/>
                <a:cs typeface="+mn-cs"/>
              </a:rPr>
              <a:t>Setup passwordless sign-in Windows Hello / FIDO key</a:t>
            </a:r>
          </a:p>
        </p:txBody>
      </p:sp>
      <p:sp>
        <p:nvSpPr>
          <p:cNvPr id="32" name="TextBox 31">
            <a:extLst>
              <a:ext uri="{FF2B5EF4-FFF2-40B4-BE49-F238E27FC236}">
                <a16:creationId xmlns:a16="http://schemas.microsoft.com/office/drawing/2014/main" id="{518C7AD7-F3E5-B6E6-7D78-DFD226AE305F}"/>
              </a:ext>
            </a:extLst>
          </p:cNvPr>
          <p:cNvSpPr txBox="1"/>
          <p:nvPr/>
        </p:nvSpPr>
        <p:spPr>
          <a:xfrm>
            <a:off x="284929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33" name="TextBox 32">
            <a:extLst>
              <a:ext uri="{FF2B5EF4-FFF2-40B4-BE49-F238E27FC236}">
                <a16:creationId xmlns:a16="http://schemas.microsoft.com/office/drawing/2014/main" id="{6B088782-87E5-7A60-62B0-2487BDF7BBA5}"/>
              </a:ext>
            </a:extLst>
          </p:cNvPr>
          <p:cNvSpPr txBox="1"/>
          <p:nvPr/>
        </p:nvSpPr>
        <p:spPr>
          <a:xfrm>
            <a:off x="8372049" y="4683532"/>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welcome email to new hire</a:t>
            </a:r>
          </a:p>
        </p:txBody>
      </p:sp>
      <p:sp>
        <p:nvSpPr>
          <p:cNvPr id="34" name="TextBox 33">
            <a:extLst>
              <a:ext uri="{FF2B5EF4-FFF2-40B4-BE49-F238E27FC236}">
                <a16:creationId xmlns:a16="http://schemas.microsoft.com/office/drawing/2014/main" id="{CDADAE3F-0260-ED6A-54DB-7D83DF150584}"/>
              </a:ext>
            </a:extLst>
          </p:cNvPr>
          <p:cNvSpPr txBox="1"/>
          <p:nvPr/>
        </p:nvSpPr>
        <p:spPr>
          <a:xfrm>
            <a:off x="1412627" y="4214022"/>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start date, perform the following tasks.</a:t>
            </a:r>
          </a:p>
        </p:txBody>
      </p:sp>
      <p:sp>
        <p:nvSpPr>
          <p:cNvPr id="35" name="TextBox 34">
            <a:extLst>
              <a:ext uri="{FF2B5EF4-FFF2-40B4-BE49-F238E27FC236}">
                <a16:creationId xmlns:a16="http://schemas.microsoft.com/office/drawing/2014/main" id="{F637D689-A9BD-75B4-7565-FCC6137649FA}"/>
              </a:ext>
            </a:extLst>
          </p:cNvPr>
          <p:cNvSpPr txBox="1"/>
          <p:nvPr/>
        </p:nvSpPr>
        <p:spPr>
          <a:xfrm>
            <a:off x="10039866" y="4683532"/>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Add user to Teams “New Hires” channel</a:t>
            </a:r>
          </a:p>
        </p:txBody>
      </p:sp>
      <p:sp>
        <p:nvSpPr>
          <p:cNvPr id="36" name="TextBox 35">
            <a:extLst>
              <a:ext uri="{FF2B5EF4-FFF2-40B4-BE49-F238E27FC236}">
                <a16:creationId xmlns:a16="http://schemas.microsoft.com/office/drawing/2014/main" id="{2F5C6545-0813-2D26-676D-7924260EBBDA}"/>
              </a:ext>
            </a:extLst>
          </p:cNvPr>
          <p:cNvSpPr txBox="1"/>
          <p:nvPr/>
        </p:nvSpPr>
        <p:spPr>
          <a:xfrm>
            <a:off x="9969479"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 hiring manager with TAP</a:t>
            </a:r>
          </a:p>
        </p:txBody>
      </p:sp>
      <p:sp>
        <p:nvSpPr>
          <p:cNvPr id="37" name="TextBox 36">
            <a:extLst>
              <a:ext uri="{FF2B5EF4-FFF2-40B4-BE49-F238E27FC236}">
                <a16:creationId xmlns:a16="http://schemas.microsoft.com/office/drawing/2014/main" id="{9C9665F3-0D29-B100-F7EA-E008D737097A}"/>
              </a:ext>
            </a:extLst>
          </p:cNvPr>
          <p:cNvSpPr txBox="1"/>
          <p:nvPr/>
        </p:nvSpPr>
        <p:spPr>
          <a:xfrm>
            <a:off x="640938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 assignments</a:t>
            </a:r>
          </a:p>
        </p:txBody>
      </p:sp>
      <p:sp>
        <p:nvSpPr>
          <p:cNvPr id="38" name="TextBox 37">
            <a:extLst>
              <a:ext uri="{FF2B5EF4-FFF2-40B4-BE49-F238E27FC236}">
                <a16:creationId xmlns:a16="http://schemas.microsoft.com/office/drawing/2014/main" id="{876516D6-8BDA-C900-0F68-D6170729EC1D}"/>
              </a:ext>
            </a:extLst>
          </p:cNvPr>
          <p:cNvSpPr txBox="1"/>
          <p:nvPr/>
        </p:nvSpPr>
        <p:spPr>
          <a:xfrm>
            <a:off x="8189433"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Generate Temporary Access Pass (TAP)</a:t>
            </a:r>
          </a:p>
        </p:txBody>
      </p:sp>
      <p:sp>
        <p:nvSpPr>
          <p:cNvPr id="39" name="TextBox 38">
            <a:extLst>
              <a:ext uri="{FF2B5EF4-FFF2-40B4-BE49-F238E27FC236}">
                <a16:creationId xmlns:a16="http://schemas.microsoft.com/office/drawing/2014/main" id="{0B09B441-D94E-C1B1-4BA6-601EB2E83DDC}"/>
              </a:ext>
            </a:extLst>
          </p:cNvPr>
          <p:cNvSpPr txBox="1"/>
          <p:nvPr/>
        </p:nvSpPr>
        <p:spPr>
          <a:xfrm>
            <a:off x="284929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Create user account (status=disabled)</a:t>
            </a:r>
          </a:p>
        </p:txBody>
      </p:sp>
      <p:sp>
        <p:nvSpPr>
          <p:cNvPr id="40" name="TextBox 39">
            <a:extLst>
              <a:ext uri="{FF2B5EF4-FFF2-40B4-BE49-F238E27FC236}">
                <a16:creationId xmlns:a16="http://schemas.microsoft.com/office/drawing/2014/main" id="{AF401C7C-F8FD-A316-E5C6-AC96310F1F34}"/>
              </a:ext>
            </a:extLst>
          </p:cNvPr>
          <p:cNvSpPr txBox="1"/>
          <p:nvPr/>
        </p:nvSpPr>
        <p:spPr>
          <a:xfrm>
            <a:off x="4629342"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Enable user account</a:t>
            </a:r>
          </a:p>
        </p:txBody>
      </p:sp>
      <p:pic>
        <p:nvPicPr>
          <p:cNvPr id="41" name="Graphic 40">
            <a:extLst>
              <a:ext uri="{FF2B5EF4-FFF2-40B4-BE49-F238E27FC236}">
                <a16:creationId xmlns:a16="http://schemas.microsoft.com/office/drawing/2014/main" id="{6CFDE447-5478-4181-9E47-A2279BA3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2811643"/>
            <a:ext cx="446291" cy="446291"/>
          </a:xfrm>
          <a:prstGeom prst="rect">
            <a:avLst/>
          </a:prstGeom>
        </p:spPr>
      </p:pic>
      <p:pic>
        <p:nvPicPr>
          <p:cNvPr id="42" name="Graphic 41">
            <a:extLst>
              <a:ext uri="{FF2B5EF4-FFF2-40B4-BE49-F238E27FC236}">
                <a16:creationId xmlns:a16="http://schemas.microsoft.com/office/drawing/2014/main" id="{16C6241A-97DE-6225-2B9E-6BAF03089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058" y="2837973"/>
            <a:ext cx="464168" cy="464168"/>
          </a:xfrm>
          <a:prstGeom prst="rect">
            <a:avLst/>
          </a:prstGeom>
        </p:spPr>
      </p:pic>
      <p:pic>
        <p:nvPicPr>
          <p:cNvPr id="43" name="Graphic 42">
            <a:extLst>
              <a:ext uri="{FF2B5EF4-FFF2-40B4-BE49-F238E27FC236}">
                <a16:creationId xmlns:a16="http://schemas.microsoft.com/office/drawing/2014/main" id="{ABE1196C-0427-1203-C318-E3FE18901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195" y="2837973"/>
            <a:ext cx="464168" cy="464168"/>
          </a:xfrm>
          <a:prstGeom prst="rect">
            <a:avLst/>
          </a:prstGeom>
        </p:spPr>
      </p:pic>
      <p:grpSp>
        <p:nvGrpSpPr>
          <p:cNvPr id="44" name="Group 43">
            <a:extLst>
              <a:ext uri="{FF2B5EF4-FFF2-40B4-BE49-F238E27FC236}">
                <a16:creationId xmlns:a16="http://schemas.microsoft.com/office/drawing/2014/main" id="{1652A95C-0B29-C89C-2C67-2CF0715C8C99}"/>
              </a:ext>
            </a:extLst>
          </p:cNvPr>
          <p:cNvGrpSpPr>
            <a:grpSpLocks noChangeAspect="1"/>
          </p:cNvGrpSpPr>
          <p:nvPr/>
        </p:nvGrpSpPr>
        <p:grpSpPr>
          <a:xfrm>
            <a:off x="5086542" y="4244685"/>
            <a:ext cx="457200" cy="339784"/>
            <a:chOff x="-2732078" y="3035562"/>
            <a:chExt cx="2056050" cy="1528025"/>
          </a:xfrm>
        </p:grpSpPr>
        <p:grpSp>
          <p:nvGrpSpPr>
            <p:cNvPr id="45" name="Graphic 95">
              <a:extLst>
                <a:ext uri="{FF2B5EF4-FFF2-40B4-BE49-F238E27FC236}">
                  <a16:creationId xmlns:a16="http://schemas.microsoft.com/office/drawing/2014/main" id="{25FD62CD-5785-57EB-1A6F-7B0903C2E604}"/>
                </a:ext>
              </a:extLst>
            </p:cNvPr>
            <p:cNvGrpSpPr/>
            <p:nvPr/>
          </p:nvGrpSpPr>
          <p:grpSpPr>
            <a:xfrm>
              <a:off x="-2732078" y="3035562"/>
              <a:ext cx="2056050" cy="1528025"/>
              <a:chOff x="-2732078" y="3035562"/>
              <a:chExt cx="2056050" cy="1528025"/>
            </a:xfrm>
          </p:grpSpPr>
          <p:sp>
            <p:nvSpPr>
              <p:cNvPr id="47" name="Freeform: Shape 46">
                <a:extLst>
                  <a:ext uri="{FF2B5EF4-FFF2-40B4-BE49-F238E27FC236}">
                    <a16:creationId xmlns:a16="http://schemas.microsoft.com/office/drawing/2014/main" id="{B9C92ADD-535E-D0BA-936C-C78039AADA17}"/>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648F5F-22E2-E695-25B0-CFB9D52C788F}"/>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C89DBE9-D7A9-ABCF-79FD-E1DD12EB0C11}"/>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56B77C8-A984-C9E6-A608-DD44BB622CC4}"/>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D899B-32B3-A914-C3B0-EE61400FCD80}"/>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B4A00C-38A1-FCC8-580C-0409F404AB3D}"/>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305D5B8-80C6-4661-2320-DAC4F6436A4F}"/>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7BE3CEC-AEE7-3A35-257A-BD6AC3624392}"/>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DF86738B-8F5C-E5A8-74DB-364BBB080D38}"/>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3FE3052-1755-4142-61CD-7BD22F402527}"/>
              </a:ext>
            </a:extLst>
          </p:cNvPr>
          <p:cNvGrpSpPr>
            <a:grpSpLocks noChangeAspect="1"/>
          </p:cNvGrpSpPr>
          <p:nvPr/>
        </p:nvGrpSpPr>
        <p:grpSpPr>
          <a:xfrm>
            <a:off x="3306498" y="2911647"/>
            <a:ext cx="457200" cy="339785"/>
            <a:chOff x="-2732078" y="3035562"/>
            <a:chExt cx="2056050" cy="1528025"/>
          </a:xfrm>
        </p:grpSpPr>
        <p:grpSp>
          <p:nvGrpSpPr>
            <p:cNvPr id="56" name="Graphic 95">
              <a:extLst>
                <a:ext uri="{FF2B5EF4-FFF2-40B4-BE49-F238E27FC236}">
                  <a16:creationId xmlns:a16="http://schemas.microsoft.com/office/drawing/2014/main" id="{F383ACB4-A374-2E76-F63F-2588B863D550}"/>
                </a:ext>
              </a:extLst>
            </p:cNvPr>
            <p:cNvGrpSpPr/>
            <p:nvPr/>
          </p:nvGrpSpPr>
          <p:grpSpPr>
            <a:xfrm>
              <a:off x="-2732078" y="3035562"/>
              <a:ext cx="2056050" cy="1528025"/>
              <a:chOff x="-2732078" y="3035562"/>
              <a:chExt cx="2056050" cy="1528025"/>
            </a:xfrm>
          </p:grpSpPr>
          <p:sp>
            <p:nvSpPr>
              <p:cNvPr id="58" name="Freeform: Shape 57">
                <a:extLst>
                  <a:ext uri="{FF2B5EF4-FFF2-40B4-BE49-F238E27FC236}">
                    <a16:creationId xmlns:a16="http://schemas.microsoft.com/office/drawing/2014/main" id="{86B5555C-F463-6E99-0F14-EDDD503E5F73}"/>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6E5825-C27E-0A78-E8AD-07D9FC482761}"/>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D76096-C625-9702-9326-A43D1B87F1A8}"/>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5DC2A8B-49FA-97F2-F5A8-39057880A2A7}"/>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6962CF-3356-DE1D-B2AF-82BA6436319D}"/>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0DBE3C6-9D84-4B42-5621-DB5D1EA4A41A}"/>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E8F3EE6-F920-A4E5-1E04-AC7E0A74B22A}"/>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9F0A550-09DE-3085-0373-DA899ACC8FA1}"/>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 name="Graphic 56">
              <a:extLst>
                <a:ext uri="{FF2B5EF4-FFF2-40B4-BE49-F238E27FC236}">
                  <a16:creationId xmlns:a16="http://schemas.microsoft.com/office/drawing/2014/main" id="{C33B1950-9105-F199-FE09-D4FB4D38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2564" y="3645465"/>
              <a:ext cx="541632" cy="541632"/>
            </a:xfrm>
            <a:prstGeom prst="rect">
              <a:avLst/>
            </a:prstGeom>
          </p:spPr>
        </p:pic>
      </p:grpSp>
      <p:pic>
        <p:nvPicPr>
          <p:cNvPr id="66" name="Graphic 65">
            <a:extLst>
              <a:ext uri="{FF2B5EF4-FFF2-40B4-BE49-F238E27FC236}">
                <a16:creationId xmlns:a16="http://schemas.microsoft.com/office/drawing/2014/main" id="{07D9A8C2-55AB-6C34-CE45-C8ADBE6A7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4183229"/>
            <a:ext cx="446291" cy="446291"/>
          </a:xfrm>
          <a:prstGeom prst="rect">
            <a:avLst/>
          </a:prstGeom>
        </p:spPr>
      </p:pic>
      <p:sp>
        <p:nvSpPr>
          <p:cNvPr id="67" name="TextBox 66">
            <a:extLst>
              <a:ext uri="{FF2B5EF4-FFF2-40B4-BE49-F238E27FC236}">
                <a16:creationId xmlns:a16="http://schemas.microsoft.com/office/drawing/2014/main" id="{D5CBADC6-611D-FF4C-73EF-A63706A981D6}"/>
              </a:ext>
            </a:extLst>
          </p:cNvPr>
          <p:cNvSpPr txBox="1"/>
          <p:nvPr/>
        </p:nvSpPr>
        <p:spPr>
          <a:xfrm>
            <a:off x="845059" y="3448044"/>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PRE-HIRE</a:t>
            </a:r>
          </a:p>
        </p:txBody>
      </p:sp>
      <p:sp>
        <p:nvSpPr>
          <p:cNvPr id="68" name="TextBox 67">
            <a:extLst>
              <a:ext uri="{FF2B5EF4-FFF2-40B4-BE49-F238E27FC236}">
                <a16:creationId xmlns:a16="http://schemas.microsoft.com/office/drawing/2014/main" id="{308E8E85-196C-0702-578C-272303DDC746}"/>
              </a:ext>
            </a:extLst>
          </p:cNvPr>
          <p:cNvSpPr txBox="1"/>
          <p:nvPr/>
        </p:nvSpPr>
        <p:spPr>
          <a:xfrm>
            <a:off x="845059" y="4807905"/>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HIRE</a:t>
            </a:r>
          </a:p>
        </p:txBody>
      </p:sp>
      <p:sp>
        <p:nvSpPr>
          <p:cNvPr id="69" name="TextBox 68">
            <a:extLst>
              <a:ext uri="{FF2B5EF4-FFF2-40B4-BE49-F238E27FC236}">
                <a16:creationId xmlns:a16="http://schemas.microsoft.com/office/drawing/2014/main" id="{2DD182A5-5164-C13C-49AB-3EA37C4F41ED}"/>
              </a:ext>
            </a:extLst>
          </p:cNvPr>
          <p:cNvSpPr txBox="1"/>
          <p:nvPr/>
        </p:nvSpPr>
        <p:spPr>
          <a:xfrm>
            <a:off x="845059" y="6137128"/>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WELCOME</a:t>
            </a:r>
          </a:p>
        </p:txBody>
      </p:sp>
      <p:pic>
        <p:nvPicPr>
          <p:cNvPr id="70" name="Graphic 69">
            <a:extLst>
              <a:ext uri="{FF2B5EF4-FFF2-40B4-BE49-F238E27FC236}">
                <a16:creationId xmlns:a16="http://schemas.microsoft.com/office/drawing/2014/main" id="{0AA6D3FA-F83F-BDF6-D66F-BCC8CCD85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5524178"/>
            <a:ext cx="446291" cy="446291"/>
          </a:xfrm>
          <a:prstGeom prst="rect">
            <a:avLst/>
          </a:prstGeom>
        </p:spPr>
      </p:pic>
      <p:sp>
        <p:nvSpPr>
          <p:cNvPr id="71" name="TextBox 70">
            <a:extLst>
              <a:ext uri="{FF2B5EF4-FFF2-40B4-BE49-F238E27FC236}">
                <a16:creationId xmlns:a16="http://schemas.microsoft.com/office/drawing/2014/main" id="{E0F14314-F9CB-0F95-FC6D-F072F57AA5A2}"/>
              </a:ext>
            </a:extLst>
          </p:cNvPr>
          <p:cNvSpPr txBox="1"/>
          <p:nvPr/>
        </p:nvSpPr>
        <p:spPr>
          <a:xfrm>
            <a:off x="8234422" y="6021300"/>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Welcome messages in Teams channel</a:t>
            </a:r>
          </a:p>
        </p:txBody>
      </p:sp>
      <p:pic>
        <p:nvPicPr>
          <p:cNvPr id="72" name="Graphic 71">
            <a:extLst>
              <a:ext uri="{FF2B5EF4-FFF2-40B4-BE49-F238E27FC236}">
                <a16:creationId xmlns:a16="http://schemas.microsoft.com/office/drawing/2014/main" id="{A51A0004-1AB4-2DE1-6211-54AB804CA4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6588" y="2837973"/>
            <a:ext cx="457200" cy="457200"/>
          </a:xfrm>
          <a:prstGeom prst="rect">
            <a:avLst/>
          </a:prstGeom>
        </p:spPr>
      </p:pic>
      <p:pic>
        <p:nvPicPr>
          <p:cNvPr id="73" name="Graphic 72">
            <a:extLst>
              <a:ext uri="{FF2B5EF4-FFF2-40B4-BE49-F238E27FC236}">
                <a16:creationId xmlns:a16="http://schemas.microsoft.com/office/drawing/2014/main" id="{A529EBBF-6489-1600-2652-170196CD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9" y="4182493"/>
            <a:ext cx="464168" cy="464168"/>
          </a:xfrm>
          <a:prstGeom prst="rect">
            <a:avLst/>
          </a:prstGeom>
        </p:spPr>
      </p:pic>
      <p:grpSp>
        <p:nvGrpSpPr>
          <p:cNvPr id="74" name="Graphic 107" descr="calendar, fast-tracked supported project">
            <a:extLst>
              <a:ext uri="{FF2B5EF4-FFF2-40B4-BE49-F238E27FC236}">
                <a16:creationId xmlns:a16="http://schemas.microsoft.com/office/drawing/2014/main" id="{CCB59A16-5413-988E-419B-954109F80FE3}"/>
              </a:ext>
            </a:extLst>
          </p:cNvPr>
          <p:cNvGrpSpPr/>
          <p:nvPr/>
        </p:nvGrpSpPr>
        <p:grpSpPr>
          <a:xfrm>
            <a:off x="3338872" y="4218352"/>
            <a:ext cx="392452" cy="392450"/>
            <a:chOff x="4476035" y="3962720"/>
            <a:chExt cx="393474" cy="393474"/>
          </a:xfrm>
        </p:grpSpPr>
        <p:sp>
          <p:nvSpPr>
            <p:cNvPr id="75" name="Freeform: Shape 74">
              <a:extLst>
                <a:ext uri="{FF2B5EF4-FFF2-40B4-BE49-F238E27FC236}">
                  <a16:creationId xmlns:a16="http://schemas.microsoft.com/office/drawing/2014/main" id="{D116D5A1-C897-62AB-0548-76A333DCC92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DDA2B32-5912-5548-F4CC-EB6C600AFF7A}"/>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F51C02B-53ED-4ABD-9877-2D9CFB4FAB6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AE997A-3AEE-F95B-8B31-98828A744CD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3234A2B-4570-7027-21D8-235547A87D94}"/>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57CF253-1063-12BC-6493-BCA254E3A23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CD5ED03-A3C5-2E71-03E5-F310FB9A2C9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F8ADBE4-75CB-A123-B2BC-DC87EFF51607}"/>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aphic 107" descr="calendar, fast-tracked supported project">
            <a:extLst>
              <a:ext uri="{FF2B5EF4-FFF2-40B4-BE49-F238E27FC236}">
                <a16:creationId xmlns:a16="http://schemas.microsoft.com/office/drawing/2014/main" id="{13090FF7-4CF3-1943-951A-CBC832F694C1}"/>
              </a:ext>
            </a:extLst>
          </p:cNvPr>
          <p:cNvGrpSpPr/>
          <p:nvPr/>
        </p:nvGrpSpPr>
        <p:grpSpPr>
          <a:xfrm>
            <a:off x="3338872" y="5564666"/>
            <a:ext cx="392452" cy="392450"/>
            <a:chOff x="4476035" y="3962720"/>
            <a:chExt cx="393474" cy="393474"/>
          </a:xfrm>
        </p:grpSpPr>
        <p:sp>
          <p:nvSpPr>
            <p:cNvPr id="84" name="Freeform: Shape 83">
              <a:extLst>
                <a:ext uri="{FF2B5EF4-FFF2-40B4-BE49-F238E27FC236}">
                  <a16:creationId xmlns:a16="http://schemas.microsoft.com/office/drawing/2014/main" id="{C6EE3CE1-4FB9-34B5-D0B3-2DBF3D4C053D}"/>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41FF004-0DF1-84F6-5217-27E0FF66679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47FBE1E-C209-8A88-E53C-53FE0CAB042E}"/>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00B6645-1FF8-276D-3066-0B0A0800A28F}"/>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D41979-011E-0F0C-7019-C67B66AAB8DC}"/>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B802B30-D2A3-AAF8-1671-CC63B11D4070}"/>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9B071BA-D2CB-CA5E-556E-832A23D95C2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2C31E06-EB00-A6AD-AC6C-6DF8AA401534}"/>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Freeform: Shape 91">
            <a:extLst>
              <a:ext uri="{FF2B5EF4-FFF2-40B4-BE49-F238E27FC236}">
                <a16:creationId xmlns:a16="http://schemas.microsoft.com/office/drawing/2014/main" id="{DB4CE992-7D5A-6AAA-8E14-48FFE3A20FD1}"/>
              </a:ext>
            </a:extLst>
          </p:cNvPr>
          <p:cNvSpPr/>
          <p:nvPr/>
        </p:nvSpPr>
        <p:spPr>
          <a:xfrm>
            <a:off x="6912308" y="4231697"/>
            <a:ext cx="365760" cy="36576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6F4EA1A-147D-D7F5-A1C6-4F8484239788}"/>
              </a:ext>
            </a:extLst>
          </p:cNvPr>
          <p:cNvSpPr txBox="1"/>
          <p:nvPr/>
        </p:nvSpPr>
        <p:spPr>
          <a:xfrm>
            <a:off x="9969479"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 “Best onboarding experience ever!”</a:t>
            </a:r>
          </a:p>
        </p:txBody>
      </p:sp>
      <p:pic>
        <p:nvPicPr>
          <p:cNvPr id="94" name="Picture 93">
            <a:extLst>
              <a:ext uri="{FF2B5EF4-FFF2-40B4-BE49-F238E27FC236}">
                <a16:creationId xmlns:a16="http://schemas.microsoft.com/office/drawing/2014/main" id="{161B4E2A-0632-397F-8480-5B5429713CBA}"/>
              </a:ext>
            </a:extLst>
          </p:cNvPr>
          <p:cNvPicPr>
            <a:picLocks noChangeAspect="1"/>
          </p:cNvPicPr>
          <p:nvPr/>
        </p:nvPicPr>
        <p:blipFill>
          <a:blip r:embed="rId11"/>
          <a:stretch>
            <a:fillRect/>
          </a:stretch>
        </p:blipFill>
        <p:spPr>
          <a:xfrm>
            <a:off x="5191113" y="5480702"/>
            <a:ext cx="248059" cy="495300"/>
          </a:xfrm>
          <a:prstGeom prst="rect">
            <a:avLst/>
          </a:prstGeom>
        </p:spPr>
      </p:pic>
      <p:grpSp>
        <p:nvGrpSpPr>
          <p:cNvPr id="95" name="Group 94">
            <a:extLst>
              <a:ext uri="{FF2B5EF4-FFF2-40B4-BE49-F238E27FC236}">
                <a16:creationId xmlns:a16="http://schemas.microsoft.com/office/drawing/2014/main" id="{979C9499-021F-EA64-BA26-EB4AE3C3ED3B}"/>
              </a:ext>
            </a:extLst>
          </p:cNvPr>
          <p:cNvGrpSpPr/>
          <p:nvPr/>
        </p:nvGrpSpPr>
        <p:grpSpPr>
          <a:xfrm>
            <a:off x="8645666" y="2837973"/>
            <a:ext cx="459134" cy="381774"/>
            <a:chOff x="8500172" y="2700577"/>
            <a:chExt cx="551753" cy="458788"/>
          </a:xfrm>
        </p:grpSpPr>
        <p:grpSp>
          <p:nvGrpSpPr>
            <p:cNvPr id="96" name="Group 95">
              <a:extLst>
                <a:ext uri="{FF2B5EF4-FFF2-40B4-BE49-F238E27FC236}">
                  <a16:creationId xmlns:a16="http://schemas.microsoft.com/office/drawing/2014/main" id="{2E4E43C6-7299-FBFC-470D-F5912C0EBA40}"/>
                </a:ext>
              </a:extLst>
            </p:cNvPr>
            <p:cNvGrpSpPr/>
            <p:nvPr/>
          </p:nvGrpSpPr>
          <p:grpSpPr>
            <a:xfrm>
              <a:off x="8500172" y="2700577"/>
              <a:ext cx="551753" cy="458788"/>
              <a:chOff x="8500172" y="2700577"/>
              <a:chExt cx="551753" cy="458788"/>
            </a:xfrm>
          </p:grpSpPr>
          <p:sp>
            <p:nvSpPr>
              <p:cNvPr id="108" name="Arc 107">
                <a:extLst>
                  <a:ext uri="{FF2B5EF4-FFF2-40B4-BE49-F238E27FC236}">
                    <a16:creationId xmlns:a16="http://schemas.microsoft.com/office/drawing/2014/main" id="{B0B5CC12-CA22-5A91-5757-AB267C9C0942}"/>
                  </a:ext>
                </a:extLst>
              </p:cNvPr>
              <p:cNvSpPr/>
              <p:nvPr/>
            </p:nvSpPr>
            <p:spPr bwMode="auto">
              <a:xfrm>
                <a:off x="8500172" y="2700577"/>
                <a:ext cx="457200" cy="457200"/>
              </a:xfrm>
              <a:prstGeom prst="arc">
                <a:avLst>
                  <a:gd name="adj1" fmla="val 5280689"/>
                  <a:gd name="adj2" fmla="val 1352426"/>
                </a:avLst>
              </a:prstGeom>
              <a:noFill/>
              <a:ln w="28575" cap="rnd">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EA837995-2E4A-1582-B5F0-93281E068861}"/>
                  </a:ext>
                </a:extLst>
              </p:cNvPr>
              <p:cNvCxnSpPr>
                <a:cxnSpLocks/>
              </p:cNvCxnSpPr>
              <p:nvPr/>
            </p:nvCxnSpPr>
            <p:spPr>
              <a:xfrm>
                <a:off x="8728771" y="3159365"/>
                <a:ext cx="323154" cy="0"/>
              </a:xfrm>
              <a:prstGeom prst="straightConnector1">
                <a:avLst/>
              </a:prstGeom>
              <a:ln w="28575">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21403C7-3956-0F70-D17A-DD7E979937AD}"/>
                </a:ext>
              </a:extLst>
            </p:cNvPr>
            <p:cNvGrpSpPr/>
            <p:nvPr/>
          </p:nvGrpSpPr>
          <p:grpSpPr>
            <a:xfrm>
              <a:off x="8623300" y="2792491"/>
              <a:ext cx="219674" cy="296968"/>
              <a:chOff x="6151563" y="6872288"/>
              <a:chExt cx="171450" cy="231776"/>
            </a:xfrm>
          </p:grpSpPr>
          <p:sp>
            <p:nvSpPr>
              <p:cNvPr id="98" name="Oval 8">
                <a:extLst>
                  <a:ext uri="{FF2B5EF4-FFF2-40B4-BE49-F238E27FC236}">
                    <a16:creationId xmlns:a16="http://schemas.microsoft.com/office/drawing/2014/main" id="{A97AEE0C-F3A5-19D8-FDB5-8569D31B6831}"/>
                  </a:ext>
                </a:extLst>
              </p:cNvPr>
              <p:cNvSpPr>
                <a:spLocks noChangeArrowheads="1"/>
              </p:cNvSpPr>
              <p:nvPr/>
            </p:nvSpPr>
            <p:spPr bwMode="auto">
              <a:xfrm>
                <a:off x="6215063" y="6872288"/>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
                <a:extLst>
                  <a:ext uri="{FF2B5EF4-FFF2-40B4-BE49-F238E27FC236}">
                    <a16:creationId xmlns:a16="http://schemas.microsoft.com/office/drawing/2014/main" id="{BCC612CC-2758-7890-8364-76D6C4D91F95}"/>
                  </a:ext>
                </a:extLst>
              </p:cNvPr>
              <p:cNvSpPr>
                <a:spLocks noChangeArrowheads="1"/>
              </p:cNvSpPr>
              <p:nvPr/>
            </p:nvSpPr>
            <p:spPr bwMode="auto">
              <a:xfrm>
                <a:off x="6275388" y="6872288"/>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10">
                <a:extLst>
                  <a:ext uri="{FF2B5EF4-FFF2-40B4-BE49-F238E27FC236}">
                    <a16:creationId xmlns:a16="http://schemas.microsoft.com/office/drawing/2014/main" id="{38987E70-98DF-FE08-2541-61D0C2420B20}"/>
                  </a:ext>
                </a:extLst>
              </p:cNvPr>
              <p:cNvSpPr>
                <a:spLocks noChangeArrowheads="1"/>
              </p:cNvSpPr>
              <p:nvPr/>
            </p:nvSpPr>
            <p:spPr bwMode="auto">
              <a:xfrm>
                <a:off x="6215063" y="6934201"/>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11">
                <a:extLst>
                  <a:ext uri="{FF2B5EF4-FFF2-40B4-BE49-F238E27FC236}">
                    <a16:creationId xmlns:a16="http://schemas.microsoft.com/office/drawing/2014/main" id="{7A3B268B-3B43-6E84-8818-5D1EB7F814B5}"/>
                  </a:ext>
                </a:extLst>
              </p:cNvPr>
              <p:cNvSpPr>
                <a:spLocks noChangeArrowheads="1"/>
              </p:cNvSpPr>
              <p:nvPr/>
            </p:nvSpPr>
            <p:spPr bwMode="auto">
              <a:xfrm>
                <a:off x="6275388" y="6934201"/>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12">
                <a:extLst>
                  <a:ext uri="{FF2B5EF4-FFF2-40B4-BE49-F238E27FC236}">
                    <a16:creationId xmlns:a16="http://schemas.microsoft.com/office/drawing/2014/main" id="{FABBB0EC-0D79-578A-A387-747DBD737C75}"/>
                  </a:ext>
                </a:extLst>
              </p:cNvPr>
              <p:cNvSpPr>
                <a:spLocks noChangeArrowheads="1"/>
              </p:cNvSpPr>
              <p:nvPr/>
            </p:nvSpPr>
            <p:spPr bwMode="auto">
              <a:xfrm>
                <a:off x="6151563" y="6872288"/>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3">
                <a:extLst>
                  <a:ext uri="{FF2B5EF4-FFF2-40B4-BE49-F238E27FC236}">
                    <a16:creationId xmlns:a16="http://schemas.microsoft.com/office/drawing/2014/main" id="{DC96A4FE-1B33-CC77-E670-602B8AA3CDD1}"/>
                  </a:ext>
                </a:extLst>
              </p:cNvPr>
              <p:cNvSpPr>
                <a:spLocks noChangeArrowheads="1"/>
              </p:cNvSpPr>
              <p:nvPr/>
            </p:nvSpPr>
            <p:spPr bwMode="auto">
              <a:xfrm>
                <a:off x="6151563" y="6934201"/>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4">
                <a:extLst>
                  <a:ext uri="{FF2B5EF4-FFF2-40B4-BE49-F238E27FC236}">
                    <a16:creationId xmlns:a16="http://schemas.microsoft.com/office/drawing/2014/main" id="{EA5E5295-08C9-6E77-251A-EDD02DB51B1E}"/>
                  </a:ext>
                </a:extLst>
              </p:cNvPr>
              <p:cNvSpPr>
                <a:spLocks noChangeArrowheads="1"/>
              </p:cNvSpPr>
              <p:nvPr/>
            </p:nvSpPr>
            <p:spPr bwMode="auto">
              <a:xfrm>
                <a:off x="6151563"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5">
                <a:extLst>
                  <a:ext uri="{FF2B5EF4-FFF2-40B4-BE49-F238E27FC236}">
                    <a16:creationId xmlns:a16="http://schemas.microsoft.com/office/drawing/2014/main" id="{EACD9136-C7DA-8EBA-4E8F-509F5B803125}"/>
                  </a:ext>
                </a:extLst>
              </p:cNvPr>
              <p:cNvSpPr>
                <a:spLocks noChangeArrowheads="1"/>
              </p:cNvSpPr>
              <p:nvPr/>
            </p:nvSpPr>
            <p:spPr bwMode="auto">
              <a:xfrm>
                <a:off x="6215063" y="6996113"/>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6">
                <a:extLst>
                  <a:ext uri="{FF2B5EF4-FFF2-40B4-BE49-F238E27FC236}">
                    <a16:creationId xmlns:a16="http://schemas.microsoft.com/office/drawing/2014/main" id="{E801489D-2CA9-D848-A59F-D566F1560403}"/>
                  </a:ext>
                </a:extLst>
              </p:cNvPr>
              <p:cNvSpPr>
                <a:spLocks noChangeArrowheads="1"/>
              </p:cNvSpPr>
              <p:nvPr/>
            </p:nvSpPr>
            <p:spPr bwMode="auto">
              <a:xfrm>
                <a:off x="6275388"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7">
                <a:extLst>
                  <a:ext uri="{FF2B5EF4-FFF2-40B4-BE49-F238E27FC236}">
                    <a16:creationId xmlns:a16="http://schemas.microsoft.com/office/drawing/2014/main" id="{F68BDF24-CF4B-7A92-825B-1AAC309E2C71}"/>
                  </a:ext>
                </a:extLst>
              </p:cNvPr>
              <p:cNvSpPr>
                <a:spLocks noChangeArrowheads="1"/>
              </p:cNvSpPr>
              <p:nvPr/>
            </p:nvSpPr>
            <p:spPr bwMode="auto">
              <a:xfrm>
                <a:off x="6215063" y="7058026"/>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92ED5454-FFB2-6DD6-ED15-7AF4712823A6}"/>
              </a:ext>
            </a:extLst>
          </p:cNvPr>
          <p:cNvGrpSpPr/>
          <p:nvPr/>
        </p:nvGrpSpPr>
        <p:grpSpPr>
          <a:xfrm>
            <a:off x="6480351" y="5588279"/>
            <a:ext cx="1229669" cy="345224"/>
            <a:chOff x="4760746" y="6579358"/>
            <a:chExt cx="1229669" cy="345224"/>
          </a:xfrm>
        </p:grpSpPr>
        <p:sp>
          <p:nvSpPr>
            <p:cNvPr id="111" name="Freeform 9">
              <a:extLst>
                <a:ext uri="{FF2B5EF4-FFF2-40B4-BE49-F238E27FC236}">
                  <a16:creationId xmlns:a16="http://schemas.microsoft.com/office/drawing/2014/main" id="{6315FA71-CFBA-1D3A-967E-8F1BD39A05F7}"/>
                </a:ext>
              </a:extLst>
            </p:cNvPr>
            <p:cNvSpPr>
              <a:spLocks noEditPoints="1"/>
            </p:cNvSpPr>
            <p:nvPr/>
          </p:nvSpPr>
          <p:spPr bwMode="auto">
            <a:xfrm>
              <a:off x="5778152" y="6579358"/>
              <a:ext cx="212263" cy="34522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266BC8-584C-977A-4460-EC85F78ECDCD}"/>
                </a:ext>
              </a:extLst>
            </p:cNvPr>
            <p:cNvSpPr/>
            <p:nvPr/>
          </p:nvSpPr>
          <p:spPr>
            <a:xfrm>
              <a:off x="5276791" y="6642783"/>
              <a:ext cx="325554" cy="183125"/>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A316BFC-98B4-8EBD-E000-F7A97DF83C3D}"/>
                </a:ext>
              </a:extLst>
            </p:cNvPr>
            <p:cNvSpPr/>
            <p:nvPr/>
          </p:nvSpPr>
          <p:spPr>
            <a:xfrm>
              <a:off x="5356145" y="6689581"/>
              <a:ext cx="81388" cy="81388"/>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bg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4" name="biometrics" title="Icon of the Windows Hello logo">
              <a:extLst>
                <a:ext uri="{FF2B5EF4-FFF2-40B4-BE49-F238E27FC236}">
                  <a16:creationId xmlns:a16="http://schemas.microsoft.com/office/drawing/2014/main" id="{02B20226-113B-B2F0-70D1-65ECF6532076}"/>
                </a:ext>
              </a:extLst>
            </p:cNvPr>
            <p:cNvSpPr>
              <a:spLocks noChangeAspect="1" noEditPoints="1"/>
            </p:cNvSpPr>
            <p:nvPr/>
          </p:nvSpPr>
          <p:spPr bwMode="auto">
            <a:xfrm>
              <a:off x="4760746" y="6588478"/>
              <a:ext cx="381463" cy="276609"/>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3521A360-F70F-9170-F1B0-68A3B7FC1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765" y="4026558"/>
            <a:ext cx="779028" cy="779028"/>
          </a:xfrm>
          <a:prstGeom prst="rect">
            <a:avLst/>
          </a:prstGeom>
        </p:spPr>
      </p:pic>
      <p:pic>
        <p:nvPicPr>
          <p:cNvPr id="116" name="Graphic 115">
            <a:extLst>
              <a:ext uri="{FF2B5EF4-FFF2-40B4-BE49-F238E27FC236}">
                <a16:creationId xmlns:a16="http://schemas.microsoft.com/office/drawing/2014/main" id="{031DDCD5-D1BA-F7CA-CA38-C7DBF3BA3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5719" y="5371377"/>
            <a:ext cx="779028" cy="779028"/>
          </a:xfrm>
          <a:prstGeom prst="rect">
            <a:avLst/>
          </a:prstGeom>
        </p:spPr>
      </p:pic>
      <p:grpSp>
        <p:nvGrpSpPr>
          <p:cNvPr id="117" name="Group 116">
            <a:extLst>
              <a:ext uri="{FF2B5EF4-FFF2-40B4-BE49-F238E27FC236}">
                <a16:creationId xmlns:a16="http://schemas.microsoft.com/office/drawing/2014/main" id="{2BD9DC1C-A773-632F-B2DE-FABC466B4557}"/>
              </a:ext>
            </a:extLst>
          </p:cNvPr>
          <p:cNvGrpSpPr/>
          <p:nvPr/>
        </p:nvGrpSpPr>
        <p:grpSpPr>
          <a:xfrm>
            <a:off x="10475099" y="5580711"/>
            <a:ext cx="360360" cy="360360"/>
            <a:chOff x="10263567" y="5537200"/>
            <a:chExt cx="360360" cy="360360"/>
          </a:xfrm>
        </p:grpSpPr>
        <p:sp>
          <p:nvSpPr>
            <p:cNvPr id="118" name="Oval 117">
              <a:extLst>
                <a:ext uri="{FF2B5EF4-FFF2-40B4-BE49-F238E27FC236}">
                  <a16:creationId xmlns:a16="http://schemas.microsoft.com/office/drawing/2014/main" id="{379D309B-D6E2-B3D5-9B12-A996D1B66072}"/>
                </a:ext>
              </a:extLst>
            </p:cNvPr>
            <p:cNvSpPr/>
            <p:nvPr/>
          </p:nvSpPr>
          <p:spPr bwMode="auto">
            <a:xfrm>
              <a:off x="10278665" y="5553076"/>
              <a:ext cx="329574" cy="329574"/>
            </a:xfrm>
            <a:prstGeom prst="ellipse">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5CD2492-B882-1672-557C-5DCB634E1D23}"/>
                </a:ext>
              </a:extLst>
            </p:cNvPr>
            <p:cNvSpPr/>
            <p:nvPr/>
          </p:nvSpPr>
          <p:spPr>
            <a:xfrm>
              <a:off x="10263567" y="5537200"/>
              <a:ext cx="360360" cy="36036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gradFill flip="none" rotWithShape="1">
              <a:gsLst>
                <a:gs pos="0">
                  <a:srgbClr val="FFB900"/>
                </a:gs>
                <a:gs pos="50000">
                  <a:srgbClr val="FFB900">
                    <a:shade val="67500"/>
                    <a:satMod val="115000"/>
                  </a:srgbClr>
                </a:gs>
                <a:gs pos="100000">
                  <a:srgbClr val="FFB900">
                    <a:shade val="100000"/>
                    <a:satMod val="115000"/>
                  </a:srgbClr>
                </a:gs>
              </a:gsLst>
              <a:path path="circle">
                <a:fillToRect l="100000" t="100000"/>
              </a:path>
              <a:tileRect r="-100000" b="-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4159AB02-ADFB-14B4-990C-93EB73D54D5F}"/>
              </a:ext>
            </a:extLst>
          </p:cNvPr>
          <p:cNvGrpSpPr/>
          <p:nvPr/>
        </p:nvGrpSpPr>
        <p:grpSpPr>
          <a:xfrm>
            <a:off x="5174913" y="1268987"/>
            <a:ext cx="1800154" cy="914400"/>
            <a:chOff x="5174913" y="1019190"/>
            <a:chExt cx="1800154" cy="914400"/>
          </a:xfrm>
        </p:grpSpPr>
        <p:sp>
          <p:nvSpPr>
            <p:cNvPr id="121" name="Freeform: Shape 120">
              <a:extLst>
                <a:ext uri="{FF2B5EF4-FFF2-40B4-BE49-F238E27FC236}">
                  <a16:creationId xmlns:a16="http://schemas.microsoft.com/office/drawing/2014/main" id="{177E2EAC-9394-DB5F-AAE8-43FD33440C92}"/>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2" name="Graphic 121">
              <a:extLst>
                <a:ext uri="{FF2B5EF4-FFF2-40B4-BE49-F238E27FC236}">
                  <a16:creationId xmlns:a16="http://schemas.microsoft.com/office/drawing/2014/main" id="{372DCECE-DA6E-47DB-B68A-5F458C0A6292}"/>
                </a:ext>
              </a:extLst>
            </p:cNvPr>
            <p:cNvPicPr>
              <a:picLocks noChangeAspect="1"/>
            </p:cNvPicPr>
            <p:nvPr/>
          </p:nvPicPr>
          <p:blipFill>
            <a:blip r:embed="rId14"/>
            <a:srcRect/>
            <a:stretch/>
          </p:blipFill>
          <p:spPr>
            <a:xfrm>
              <a:off x="6245851" y="1043420"/>
              <a:ext cx="639344" cy="639344"/>
            </a:xfrm>
            <a:prstGeom prst="rect">
              <a:avLst/>
            </a:prstGeom>
          </p:spPr>
        </p:pic>
        <p:sp>
          <p:nvSpPr>
            <p:cNvPr id="123" name="TextBox 122">
              <a:extLst>
                <a:ext uri="{FF2B5EF4-FFF2-40B4-BE49-F238E27FC236}">
                  <a16:creationId xmlns:a16="http://schemas.microsoft.com/office/drawing/2014/main" id="{3C958280-1E6D-68F0-31C2-2B6815B38709}"/>
                </a:ext>
              </a:extLst>
            </p:cNvPr>
            <p:cNvSpPr txBox="1"/>
            <p:nvPr/>
          </p:nvSpPr>
          <p:spPr>
            <a:xfrm>
              <a:off x="5504139" y="143064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Entra ID</a:t>
              </a:r>
              <a:endParaRPr kumimoji="0" lang="en-US" sz="1100" b="0" i="0" u="none" strike="noStrike" kern="1200" cap="none" spc="-50" normalizeH="0" baseline="0" noProof="0">
                <a:ln>
                  <a:noFill/>
                </a:ln>
                <a:solidFill>
                  <a:srgbClr val="000000"/>
                </a:solidFill>
                <a:effectLst/>
                <a:uLnTx/>
                <a:uFillTx/>
                <a:latin typeface="Segoe UI Semibold"/>
                <a:ea typeface="+mn-ea"/>
                <a:cs typeface="+mn-cs"/>
              </a:endParaRPr>
            </a:p>
          </p:txBody>
        </p:sp>
      </p:grpSp>
      <p:pic>
        <p:nvPicPr>
          <p:cNvPr id="124" name="Graphic 123">
            <a:extLst>
              <a:ext uri="{FF2B5EF4-FFF2-40B4-BE49-F238E27FC236}">
                <a16:creationId xmlns:a16="http://schemas.microsoft.com/office/drawing/2014/main" id="{29C264EB-2FD4-AA73-B229-603ADC0AE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230" y="1483222"/>
            <a:ext cx="446291" cy="446291"/>
          </a:xfrm>
          <a:prstGeom prst="rect">
            <a:avLst/>
          </a:prstGeom>
        </p:spPr>
      </p:pic>
      <p:grpSp>
        <p:nvGrpSpPr>
          <p:cNvPr id="125" name="Group 124">
            <a:extLst>
              <a:ext uri="{FF2B5EF4-FFF2-40B4-BE49-F238E27FC236}">
                <a16:creationId xmlns:a16="http://schemas.microsoft.com/office/drawing/2014/main" id="{40567279-D25E-6DBB-B4ED-2353BF9D3699}"/>
              </a:ext>
            </a:extLst>
          </p:cNvPr>
          <p:cNvGrpSpPr/>
          <p:nvPr/>
        </p:nvGrpSpPr>
        <p:grpSpPr>
          <a:xfrm>
            <a:off x="2067636" y="1268987"/>
            <a:ext cx="1758134" cy="914400"/>
            <a:chOff x="2067636" y="1136870"/>
            <a:chExt cx="1758134" cy="914400"/>
          </a:xfrm>
        </p:grpSpPr>
        <p:sp>
          <p:nvSpPr>
            <p:cNvPr id="126" name="Freeform: Shape 125">
              <a:extLst>
                <a:ext uri="{FF2B5EF4-FFF2-40B4-BE49-F238E27FC236}">
                  <a16:creationId xmlns:a16="http://schemas.microsoft.com/office/drawing/2014/main" id="{DF3E01E4-35E7-97DF-F36D-BC3DBBD94C8C}"/>
                </a:ext>
              </a:extLst>
            </p:cNvPr>
            <p:cNvSpPr>
              <a:spLocks noChangeAspect="1"/>
            </p:cNvSpPr>
            <p:nvPr/>
          </p:nvSpPr>
          <p:spPr bwMode="auto">
            <a:xfrm>
              <a:off x="2067636" y="1136870"/>
              <a:ext cx="175813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7" name="Picture 2" descr="Icon&#10;&#10;Description automatically generated">
              <a:extLst>
                <a:ext uri="{FF2B5EF4-FFF2-40B4-BE49-F238E27FC236}">
                  <a16:creationId xmlns:a16="http://schemas.microsoft.com/office/drawing/2014/main" id="{EE275F34-F062-D37F-C94E-EF5E4DFDB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0041" y="1340403"/>
              <a:ext cx="708336" cy="282228"/>
            </a:xfrm>
            <a:prstGeom prst="rect">
              <a:avLst/>
            </a:prstGeom>
            <a:noFill/>
          </p:spPr>
        </p:pic>
        <p:pic>
          <p:nvPicPr>
            <p:cNvPr id="128" name="Picture 127">
              <a:extLst>
                <a:ext uri="{FF2B5EF4-FFF2-40B4-BE49-F238E27FC236}">
                  <a16:creationId xmlns:a16="http://schemas.microsoft.com/office/drawing/2014/main" id="{E95550F1-AA7E-816D-6842-7AF497A6614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94705" y="1728483"/>
              <a:ext cx="1261016" cy="151322"/>
            </a:xfrm>
            <a:prstGeom prst="rect">
              <a:avLst/>
            </a:prstGeom>
          </p:spPr>
        </p:pic>
      </p:grpSp>
      <p:grpSp>
        <p:nvGrpSpPr>
          <p:cNvPr id="129" name="Group 128">
            <a:extLst>
              <a:ext uri="{FF2B5EF4-FFF2-40B4-BE49-F238E27FC236}">
                <a16:creationId xmlns:a16="http://schemas.microsoft.com/office/drawing/2014/main" id="{109D567C-6356-CAB6-8D9D-BDD3982BC7EF}"/>
              </a:ext>
            </a:extLst>
          </p:cNvPr>
          <p:cNvGrpSpPr/>
          <p:nvPr/>
        </p:nvGrpSpPr>
        <p:grpSpPr>
          <a:xfrm>
            <a:off x="8196552" y="1249751"/>
            <a:ext cx="2078948" cy="914400"/>
            <a:chOff x="8196552" y="1117634"/>
            <a:chExt cx="2078948" cy="914400"/>
          </a:xfrm>
        </p:grpSpPr>
        <p:grpSp>
          <p:nvGrpSpPr>
            <p:cNvPr id="130" name="Group 129">
              <a:extLst>
                <a:ext uri="{FF2B5EF4-FFF2-40B4-BE49-F238E27FC236}">
                  <a16:creationId xmlns:a16="http://schemas.microsoft.com/office/drawing/2014/main" id="{CE11DF28-0DFB-63C3-F100-13E9DE289E19}"/>
                </a:ext>
              </a:extLst>
            </p:cNvPr>
            <p:cNvGrpSpPr/>
            <p:nvPr/>
          </p:nvGrpSpPr>
          <p:grpSpPr>
            <a:xfrm>
              <a:off x="8196552" y="1117634"/>
              <a:ext cx="2078948" cy="914400"/>
              <a:chOff x="8196552" y="1117634"/>
              <a:chExt cx="2078948" cy="914400"/>
            </a:xfrm>
          </p:grpSpPr>
          <p:grpSp>
            <p:nvGrpSpPr>
              <p:cNvPr id="132" name="Group 131">
                <a:extLst>
                  <a:ext uri="{FF2B5EF4-FFF2-40B4-BE49-F238E27FC236}">
                    <a16:creationId xmlns:a16="http://schemas.microsoft.com/office/drawing/2014/main" id="{C4F00B02-0FA1-BF8D-97AE-2D359ACEDAD2}"/>
                  </a:ext>
                </a:extLst>
              </p:cNvPr>
              <p:cNvGrpSpPr>
                <a:grpSpLocks noChangeAspect="1"/>
              </p:cNvGrpSpPr>
              <p:nvPr/>
            </p:nvGrpSpPr>
            <p:grpSpPr>
              <a:xfrm>
                <a:off x="8196552" y="1117634"/>
                <a:ext cx="2078948" cy="914400"/>
                <a:chOff x="8324210" y="962340"/>
                <a:chExt cx="2208200" cy="971250"/>
              </a:xfrm>
            </p:grpSpPr>
            <p:sp>
              <p:nvSpPr>
                <p:cNvPr id="146" name="Freeform: Shape 145">
                  <a:extLst>
                    <a:ext uri="{FF2B5EF4-FFF2-40B4-BE49-F238E27FC236}">
                      <a16:creationId xmlns:a16="http://schemas.microsoft.com/office/drawing/2014/main" id="{A0BA6D8D-5DF9-712C-6DB2-EFB7443F7CD4}"/>
                    </a:ext>
                  </a:extLst>
                </p:cNvPr>
                <p:cNvSpPr>
                  <a:spLocks noChangeAspect="1"/>
                </p:cNvSpPr>
                <p:nvPr/>
              </p:nvSpPr>
              <p:spPr bwMode="auto">
                <a:xfrm>
                  <a:off x="8732256" y="96234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2EA8F90B-44F3-501E-957E-36ECC0D2E2BB}"/>
                    </a:ext>
                  </a:extLst>
                </p:cNvPr>
                <p:cNvSpPr>
                  <a:spLocks noChangeAspect="1"/>
                </p:cNvSpPr>
                <p:nvPr/>
              </p:nvSpPr>
              <p:spPr bwMode="auto">
                <a:xfrm>
                  <a:off x="8324210"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984289F2-08AA-03BB-E723-59F91F9F43C8}"/>
                    </a:ext>
                  </a:extLst>
                </p:cNvPr>
                <p:cNvSpPr txBox="1"/>
                <p:nvPr/>
              </p:nvSpPr>
              <p:spPr>
                <a:xfrm>
                  <a:off x="8661576" y="1450284"/>
                  <a:ext cx="911222" cy="3922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a:t>
                  </a:r>
                  <a:br>
                    <a:rPr kumimoji="0" lang="en-US" sz="1200" b="0" i="0" u="none" strike="noStrike" kern="1200" cap="none" spc="-50" normalizeH="0" baseline="0" noProof="0">
                      <a:ln>
                        <a:noFill/>
                      </a:ln>
                      <a:solidFill>
                        <a:srgbClr val="000000"/>
                      </a:solidFill>
                      <a:effectLst/>
                      <a:uLnTx/>
                      <a:uFillTx/>
                      <a:latin typeface="Segoe UI Semibold"/>
                      <a:ea typeface="+mn-ea"/>
                      <a:cs typeface="+mn-cs"/>
                    </a:rPr>
                  </a:br>
                  <a:r>
                    <a:rPr kumimoji="0" lang="en-US" sz="1200" b="0" i="0" u="none" strike="noStrike" kern="1200" cap="none" spc="-50" normalizeH="0" baseline="0" noProof="0">
                      <a:ln>
                        <a:noFill/>
                      </a:ln>
                      <a:solidFill>
                        <a:srgbClr val="000000"/>
                      </a:solidFill>
                      <a:effectLst/>
                      <a:uLnTx/>
                      <a:uFillTx/>
                      <a:latin typeface="Segoe UI Semibold"/>
                      <a:ea typeface="+mn-ea"/>
                      <a:cs typeface="+mn-cs"/>
                    </a:rPr>
                    <a:t>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grpSp>
            <p:nvGrpSpPr>
              <p:cNvPr id="133" name="Group 4">
                <a:extLst>
                  <a:ext uri="{FF2B5EF4-FFF2-40B4-BE49-F238E27FC236}">
                    <a16:creationId xmlns:a16="http://schemas.microsoft.com/office/drawing/2014/main" id="{4FD64B73-3683-E24E-AAF5-D4B420319495}"/>
                  </a:ext>
                </a:extLst>
              </p:cNvPr>
              <p:cNvGrpSpPr>
                <a:grpSpLocks noChangeAspect="1"/>
              </p:cNvGrpSpPr>
              <p:nvPr/>
            </p:nvGrpSpPr>
            <p:grpSpPr bwMode="auto">
              <a:xfrm>
                <a:off x="9260882" y="1491911"/>
                <a:ext cx="495300" cy="371475"/>
                <a:chOff x="5879" y="963"/>
                <a:chExt cx="312" cy="234"/>
              </a:xfrm>
            </p:grpSpPr>
            <p:sp>
              <p:nvSpPr>
                <p:cNvPr id="134" name="AutoShape 3">
                  <a:extLst>
                    <a:ext uri="{FF2B5EF4-FFF2-40B4-BE49-F238E27FC236}">
                      <a16:creationId xmlns:a16="http://schemas.microsoft.com/office/drawing/2014/main" id="{D9DA622B-565D-9938-C694-2962A0BC6AD6}"/>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5">
                  <a:extLst>
                    <a:ext uri="{FF2B5EF4-FFF2-40B4-BE49-F238E27FC236}">
                      <a16:creationId xmlns:a16="http://schemas.microsoft.com/office/drawing/2014/main" id="{8EF36106-C299-7609-43D7-3DDB1820C61B}"/>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
                  <a:extLst>
                    <a:ext uri="{FF2B5EF4-FFF2-40B4-BE49-F238E27FC236}">
                      <a16:creationId xmlns:a16="http://schemas.microsoft.com/office/drawing/2014/main" id="{1F228528-35B0-0035-203D-AF2FFEF4AFE8}"/>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
                  <a:extLst>
                    <a:ext uri="{FF2B5EF4-FFF2-40B4-BE49-F238E27FC236}">
                      <a16:creationId xmlns:a16="http://schemas.microsoft.com/office/drawing/2014/main" id="{2728FE58-B553-7511-1953-930F8F8A18F1}"/>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8">
                  <a:extLst>
                    <a:ext uri="{FF2B5EF4-FFF2-40B4-BE49-F238E27FC236}">
                      <a16:creationId xmlns:a16="http://schemas.microsoft.com/office/drawing/2014/main" id="{7C73A4BD-066D-B863-D3BD-AAFF072C94BA}"/>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9">
                  <a:extLst>
                    <a:ext uri="{FF2B5EF4-FFF2-40B4-BE49-F238E27FC236}">
                      <a16:creationId xmlns:a16="http://schemas.microsoft.com/office/drawing/2014/main" id="{B0E2043A-A8EF-4BBE-3023-6BEC01CEC3D6}"/>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10">
                  <a:extLst>
                    <a:ext uri="{FF2B5EF4-FFF2-40B4-BE49-F238E27FC236}">
                      <a16:creationId xmlns:a16="http://schemas.microsoft.com/office/drawing/2014/main" id="{D1C26781-34D6-14E2-EFFB-2C71E0209CC6}"/>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C9483D51-62D9-EEBB-BBDB-5EC446EFB6F8}"/>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46CD5DC1-77FF-5A6F-4486-27B9C6360F4D}"/>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32FC2B27-54BC-C773-AD2E-BB941A24CF17}"/>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413EEEA8-0D21-6570-FA5B-8D50FFBB7C2C}"/>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C8DCA321-C1F7-2C2C-9D2D-394D8477CB8E}"/>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Freeform 131">
              <a:extLst>
                <a:ext uri="{FF2B5EF4-FFF2-40B4-BE49-F238E27FC236}">
                  <a16:creationId xmlns:a16="http://schemas.microsoft.com/office/drawing/2014/main" id="{4505F2E1-A25D-B718-B3BC-0765D59238CD}"/>
                </a:ext>
              </a:extLst>
            </p:cNvPr>
            <p:cNvSpPr>
              <a:spLocks noChangeAspect="1"/>
            </p:cNvSpPr>
            <p:nvPr/>
          </p:nvSpPr>
          <p:spPr bwMode="black">
            <a:xfrm>
              <a:off x="9939145" y="1493127"/>
              <a:ext cx="237337" cy="2738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TextBox 148">
            <a:extLst>
              <a:ext uri="{FF2B5EF4-FFF2-40B4-BE49-F238E27FC236}">
                <a16:creationId xmlns:a16="http://schemas.microsoft.com/office/drawing/2014/main" id="{9247BFC9-E884-65FF-F995-E50FDEE3572F}"/>
              </a:ext>
            </a:extLst>
          </p:cNvPr>
          <p:cNvSpPr txBox="1"/>
          <p:nvPr/>
        </p:nvSpPr>
        <p:spPr>
          <a:xfrm rot="5400000">
            <a:off x="3838882" y="3198346"/>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‘X’ days before start</a:t>
            </a:r>
          </a:p>
        </p:txBody>
      </p:sp>
      <p:sp>
        <p:nvSpPr>
          <p:cNvPr id="150" name="TextBox 149">
            <a:extLst>
              <a:ext uri="{FF2B5EF4-FFF2-40B4-BE49-F238E27FC236}">
                <a16:creationId xmlns:a16="http://schemas.microsoft.com/office/drawing/2014/main" id="{A42C3779-39A9-DF30-7C31-43E3548003DE}"/>
              </a:ext>
            </a:extLst>
          </p:cNvPr>
          <p:cNvSpPr txBox="1"/>
          <p:nvPr/>
        </p:nvSpPr>
        <p:spPr>
          <a:xfrm rot="5400000">
            <a:off x="3849768" y="4526403"/>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start date</a:t>
            </a:r>
          </a:p>
        </p:txBody>
      </p:sp>
      <p:sp>
        <p:nvSpPr>
          <p:cNvPr id="151" name="TextBox 150">
            <a:extLst>
              <a:ext uri="{FF2B5EF4-FFF2-40B4-BE49-F238E27FC236}">
                <a16:creationId xmlns:a16="http://schemas.microsoft.com/office/drawing/2014/main" id="{826D1251-8CE6-865A-5384-04E60865BFB2}"/>
              </a:ext>
            </a:extLst>
          </p:cNvPr>
          <p:cNvSpPr txBox="1"/>
          <p:nvPr/>
        </p:nvSpPr>
        <p:spPr>
          <a:xfrm rot="5400000">
            <a:off x="3849768" y="5832689"/>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Day 1</a:t>
            </a:r>
          </a:p>
        </p:txBody>
      </p:sp>
    </p:spTree>
    <p:extLst>
      <p:ext uri="{BB962C8B-B14F-4D97-AF65-F5344CB8AC3E}">
        <p14:creationId xmlns:p14="http://schemas.microsoft.com/office/powerpoint/2010/main" val="9787207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Azure logic app contributor (or similar)</a:t>
            </a:r>
          </a:p>
          <a:p>
            <a:pPr>
              <a:lnSpc>
                <a:spcPct val="90000"/>
              </a:lnSpc>
            </a:pPr>
            <a:r>
              <a:rPr lang="en-US" sz="2000" dirty="0"/>
              <a:t>HR Representative		</a:t>
            </a:r>
          </a:p>
          <a:p>
            <a:pPr>
              <a:lnSpc>
                <a:spcPct val="90000"/>
              </a:lnSpc>
            </a:pPr>
            <a:r>
              <a:rPr lang="en-US" sz="2000" dirty="0"/>
              <a:t>Security Admin</a:t>
            </a:r>
          </a:p>
          <a:p>
            <a:pPr>
              <a:lnSpc>
                <a:spcPct val="90000"/>
              </a:lnSpc>
            </a:pPr>
            <a:r>
              <a:rPr lang="en-US" sz="2000" dirty="0"/>
              <a:t>Compliance Manager</a:t>
            </a:r>
          </a:p>
          <a:p>
            <a:pPr>
              <a:lnSpc>
                <a:spcPct val="90000"/>
              </a:lnSpc>
            </a:pPr>
            <a:r>
              <a:rPr lang="en-US" sz="2000" dirty="0"/>
              <a:t>Development Teams (Graph API, Custom workflows)</a:t>
            </a:r>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8" y="2967487"/>
            <a:ext cx="6107502" cy="165052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6976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Pre-hire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(Generate TAP and send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before the event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New-hire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Enable User Account, Send Welcome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 )</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2041328"/>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Post-onboarding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Add user to selected teams)</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after the event (start date)</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Tree>
    <p:extLst>
      <p:ext uri="{BB962C8B-B14F-4D97-AF65-F5344CB8AC3E}">
        <p14:creationId xmlns:p14="http://schemas.microsoft.com/office/powerpoint/2010/main" val="42733697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IT" descr="Person with keys, a warning sign, a gear, and a hourglass">
            <a:extLst>
              <a:ext uri="{FF2B5EF4-FFF2-40B4-BE49-F238E27FC236}">
                <a16:creationId xmlns:a16="http://schemas.microsoft.com/office/drawing/2014/main" id="{58D78442-820D-4218-F8C5-63A83D1605B3}"/>
              </a:ext>
            </a:extLst>
          </p:cNvPr>
          <p:cNvGrpSpPr>
            <a:grpSpLocks noChangeAspect="1"/>
          </p:cNvGrpSpPr>
          <p:nvPr/>
        </p:nvGrpSpPr>
        <p:grpSpPr>
          <a:xfrm>
            <a:off x="5090859" y="3508785"/>
            <a:ext cx="1276879" cy="1019450"/>
            <a:chOff x="6641807" y="2639231"/>
            <a:chExt cx="2060380" cy="1644991"/>
          </a:xfrm>
        </p:grpSpPr>
        <p:grpSp>
          <p:nvGrpSpPr>
            <p:cNvPr id="7" name="Group 6">
              <a:extLst>
                <a:ext uri="{FF2B5EF4-FFF2-40B4-BE49-F238E27FC236}">
                  <a16:creationId xmlns:a16="http://schemas.microsoft.com/office/drawing/2014/main" id="{18F7A5DA-2215-C50D-41F5-B27BB2363F09}"/>
                </a:ext>
              </a:extLst>
            </p:cNvPr>
            <p:cNvGrpSpPr/>
            <p:nvPr/>
          </p:nvGrpSpPr>
          <p:grpSpPr>
            <a:xfrm>
              <a:off x="6641807" y="2753120"/>
              <a:ext cx="1121956" cy="1187829"/>
              <a:chOff x="6824505" y="3098032"/>
              <a:chExt cx="888278" cy="940432"/>
            </a:xfrm>
          </p:grpSpPr>
          <p:pic>
            <p:nvPicPr>
              <p:cNvPr id="16" name="Picture 15">
                <a:extLst>
                  <a:ext uri="{FF2B5EF4-FFF2-40B4-BE49-F238E27FC236}">
                    <a16:creationId xmlns:a16="http://schemas.microsoft.com/office/drawing/2014/main" id="{0A699278-161B-96B6-ACC9-510716E62358}"/>
                  </a:ext>
                </a:extLst>
              </p:cNvPr>
              <p:cNvPicPr>
                <a:picLocks noChangeAspect="1"/>
              </p:cNvPicPr>
              <p:nvPr/>
            </p:nvPicPr>
            <p:blipFill>
              <a:blip r:embed="rId2"/>
              <a:stretch>
                <a:fillRect/>
              </a:stretch>
            </p:blipFill>
            <p:spPr>
              <a:xfrm>
                <a:off x="6824505" y="3098032"/>
                <a:ext cx="752090" cy="752090"/>
              </a:xfrm>
              <a:prstGeom prst="rect">
                <a:avLst/>
              </a:prstGeom>
            </p:spPr>
          </p:pic>
          <p:grpSp>
            <p:nvGrpSpPr>
              <p:cNvPr id="17" name="Group 16">
                <a:extLst>
                  <a:ext uri="{FF2B5EF4-FFF2-40B4-BE49-F238E27FC236}">
                    <a16:creationId xmlns:a16="http://schemas.microsoft.com/office/drawing/2014/main" id="{D0EDDBBE-E3B7-72C4-AE60-508D8EDFD543}"/>
                  </a:ext>
                </a:extLst>
              </p:cNvPr>
              <p:cNvGrpSpPr/>
              <p:nvPr/>
            </p:nvGrpSpPr>
            <p:grpSpPr>
              <a:xfrm>
                <a:off x="7246698" y="3563761"/>
                <a:ext cx="466085" cy="474703"/>
                <a:chOff x="7246698" y="3563761"/>
                <a:chExt cx="466085" cy="474703"/>
              </a:xfrm>
            </p:grpSpPr>
            <p:sp>
              <p:nvSpPr>
                <p:cNvPr id="18" name="Oval 17">
                  <a:extLst>
                    <a:ext uri="{FF2B5EF4-FFF2-40B4-BE49-F238E27FC236}">
                      <a16:creationId xmlns:a16="http://schemas.microsoft.com/office/drawing/2014/main" id="{46B36627-684A-94DB-DC44-AEC7E6B69596}"/>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a:extLst>
                    <a:ext uri="{FF2B5EF4-FFF2-40B4-BE49-F238E27FC236}">
                      <a16:creationId xmlns:a16="http://schemas.microsoft.com/office/drawing/2014/main" id="{E1C0331E-2E47-B1B2-4E5A-724191DAFF8A}"/>
                    </a:ext>
                  </a:extLst>
                </p:cNvPr>
                <p:cNvPicPr>
                  <a:picLocks noChangeAspect="1"/>
                </p:cNvPicPr>
                <p:nvPr/>
              </p:nvPicPr>
              <p:blipFill>
                <a:blip r:embed="rId3"/>
                <a:stretch>
                  <a:fillRect/>
                </a:stretch>
              </p:blipFill>
              <p:spPr>
                <a:xfrm>
                  <a:off x="7306383" y="3632064"/>
                  <a:ext cx="406400" cy="406400"/>
                </a:xfrm>
                <a:prstGeom prst="rect">
                  <a:avLst/>
                </a:prstGeom>
              </p:spPr>
            </p:pic>
          </p:grpSp>
        </p:grpSp>
        <p:pic>
          <p:nvPicPr>
            <p:cNvPr id="8" name="Picture 7">
              <a:extLst>
                <a:ext uri="{FF2B5EF4-FFF2-40B4-BE49-F238E27FC236}">
                  <a16:creationId xmlns:a16="http://schemas.microsoft.com/office/drawing/2014/main" id="{FE73235F-CC58-8C28-5EDB-40A56E3367F5}"/>
                </a:ext>
              </a:extLst>
            </p:cNvPr>
            <p:cNvPicPr>
              <a:picLocks noChangeAspect="1"/>
            </p:cNvPicPr>
            <p:nvPr/>
          </p:nvPicPr>
          <p:blipFill>
            <a:blip r:embed="rId4"/>
            <a:stretch>
              <a:fillRect/>
            </a:stretch>
          </p:blipFill>
          <p:spPr>
            <a:xfrm>
              <a:off x="7816227" y="2639231"/>
              <a:ext cx="529280" cy="529280"/>
            </a:xfrm>
            <a:prstGeom prst="rect">
              <a:avLst/>
            </a:prstGeom>
          </p:spPr>
        </p:pic>
        <p:grpSp>
          <p:nvGrpSpPr>
            <p:cNvPr id="9" name="Group 8">
              <a:extLst>
                <a:ext uri="{FF2B5EF4-FFF2-40B4-BE49-F238E27FC236}">
                  <a16:creationId xmlns:a16="http://schemas.microsoft.com/office/drawing/2014/main" id="{75B82F10-D08A-7E49-6D0B-33E737E13A4B}"/>
                </a:ext>
              </a:extLst>
            </p:cNvPr>
            <p:cNvGrpSpPr/>
            <p:nvPr/>
          </p:nvGrpSpPr>
          <p:grpSpPr>
            <a:xfrm>
              <a:off x="8150002" y="3215537"/>
              <a:ext cx="552185" cy="560707"/>
              <a:chOff x="7773069" y="3708057"/>
              <a:chExt cx="600840" cy="610113"/>
            </a:xfrm>
          </p:grpSpPr>
          <p:pic>
            <p:nvPicPr>
              <p:cNvPr id="13" name="Picture 12">
                <a:extLst>
                  <a:ext uri="{FF2B5EF4-FFF2-40B4-BE49-F238E27FC236}">
                    <a16:creationId xmlns:a16="http://schemas.microsoft.com/office/drawing/2014/main" id="{08D8A228-BA75-BEAC-AF80-F84316D59F62}"/>
                  </a:ext>
                </a:extLst>
              </p:cNvPr>
              <p:cNvPicPr>
                <a:picLocks noChangeAspect="1"/>
              </p:cNvPicPr>
              <p:nvPr/>
            </p:nvPicPr>
            <p:blipFill>
              <a:blip r:embed="rId5"/>
              <a:stretch>
                <a:fillRect/>
              </a:stretch>
            </p:blipFill>
            <p:spPr>
              <a:xfrm>
                <a:off x="7870611" y="3808665"/>
                <a:ext cx="406400" cy="406400"/>
              </a:xfrm>
              <a:prstGeom prst="rect">
                <a:avLst/>
              </a:prstGeom>
            </p:spPr>
          </p:pic>
          <p:sp>
            <p:nvSpPr>
              <p:cNvPr id="14" name="Arc 13">
                <a:extLst>
                  <a:ext uri="{FF2B5EF4-FFF2-40B4-BE49-F238E27FC236}">
                    <a16:creationId xmlns:a16="http://schemas.microsoft.com/office/drawing/2014/main" id="{BC8BC4E8-7DC9-4BDC-3EFB-9F888F80937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5" name="Arc 14">
                <a:extLst>
                  <a:ext uri="{FF2B5EF4-FFF2-40B4-BE49-F238E27FC236}">
                    <a16:creationId xmlns:a16="http://schemas.microsoft.com/office/drawing/2014/main" id="{FA7A4698-4A04-242E-C5C8-55D7217783F0}"/>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0" name="Group 9">
              <a:extLst>
                <a:ext uri="{FF2B5EF4-FFF2-40B4-BE49-F238E27FC236}">
                  <a16:creationId xmlns:a16="http://schemas.microsoft.com/office/drawing/2014/main" id="{8F7F5F2A-9050-79F5-444B-2AB4760B064B}"/>
                </a:ext>
              </a:extLst>
            </p:cNvPr>
            <p:cNvGrpSpPr/>
            <p:nvPr/>
          </p:nvGrpSpPr>
          <p:grpSpPr>
            <a:xfrm>
              <a:off x="7795072" y="3808717"/>
              <a:ext cx="475505" cy="475505"/>
              <a:chOff x="9742856" y="4986491"/>
              <a:chExt cx="265538" cy="265538"/>
            </a:xfrm>
          </p:grpSpPr>
          <p:sp>
            <p:nvSpPr>
              <p:cNvPr id="11" name="Oval 10">
                <a:extLst>
                  <a:ext uri="{FF2B5EF4-FFF2-40B4-BE49-F238E27FC236}">
                    <a16:creationId xmlns:a16="http://schemas.microsoft.com/office/drawing/2014/main" id="{2E2A27F4-A349-E08C-11A6-49C740AD01EE}"/>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Warning_E7BA" title="Icon of a triangle with an exclaimation point inside">
                <a:extLst>
                  <a:ext uri="{FF2B5EF4-FFF2-40B4-BE49-F238E27FC236}">
                    <a16:creationId xmlns:a16="http://schemas.microsoft.com/office/drawing/2014/main" id="{A27702CF-97C0-71B6-D99B-E32E3EE4EE0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20" name="Oval 19">
            <a:extLst>
              <a:ext uri="{FF2B5EF4-FFF2-40B4-BE49-F238E27FC236}">
                <a16:creationId xmlns:a16="http://schemas.microsoft.com/office/drawing/2014/main" id="{04F8EB9C-5CC0-DEBB-D914-5E1017441373}"/>
              </a:ext>
            </a:extLst>
          </p:cNvPr>
          <p:cNvSpPr/>
          <p:nvPr/>
        </p:nvSpPr>
        <p:spPr bwMode="auto">
          <a:xfrm>
            <a:off x="6731211" y="279610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21" name="Picture 20">
            <a:extLst>
              <a:ext uri="{FF2B5EF4-FFF2-40B4-BE49-F238E27FC236}">
                <a16:creationId xmlns:a16="http://schemas.microsoft.com/office/drawing/2014/main" id="{732853C2-0970-2F35-CBFB-D6199E865553}"/>
              </a:ext>
            </a:extLst>
          </p:cNvPr>
          <p:cNvPicPr>
            <a:picLocks noChangeAspect="1"/>
          </p:cNvPicPr>
          <p:nvPr/>
        </p:nvPicPr>
        <p:blipFill>
          <a:blip r:embed="rId6">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481529" y="3238785"/>
            <a:ext cx="500933" cy="540000"/>
          </a:xfrm>
          <a:prstGeom prst="rect">
            <a:avLst/>
          </a:prstGeom>
        </p:spPr>
      </p:pic>
      <p:sp>
        <p:nvSpPr>
          <p:cNvPr id="22" name="Right Bracket 21">
            <a:extLst>
              <a:ext uri="{FF2B5EF4-FFF2-40B4-BE49-F238E27FC236}">
                <a16:creationId xmlns:a16="http://schemas.microsoft.com/office/drawing/2014/main" id="{900447DB-36E2-FE18-4996-DDC23D5E4846}"/>
              </a:ext>
            </a:extLst>
          </p:cNvPr>
          <p:cNvSpPr/>
          <p:nvPr/>
        </p:nvSpPr>
        <p:spPr>
          <a:xfrm>
            <a:off x="6405038" y="1942938"/>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0B4C5E-7313-6AFB-B990-A16FC345A14A}"/>
              </a:ext>
            </a:extLst>
          </p:cNvPr>
          <p:cNvSpPr txBox="1"/>
          <p:nvPr/>
        </p:nvSpPr>
        <p:spPr>
          <a:xfrm>
            <a:off x="4858991" y="2349398"/>
            <a:ext cx="1709133" cy="938719"/>
          </a:xfrm>
          <a:prstGeom prst="rect">
            <a:avLst/>
          </a:prstGeom>
          <a:noFill/>
        </p:spPr>
        <p:txBody>
          <a:bodyPr wrap="square">
            <a:spAutoFit/>
          </a:bodyPr>
          <a:lstStyle/>
          <a:p>
            <a:pPr>
              <a:defRPr/>
            </a:pPr>
            <a:r>
              <a:rPr lang="en-US" sz="1100" kern="0">
                <a:solidFill>
                  <a:srgbClr val="000000"/>
                </a:solidFill>
                <a:latin typeface="Segoe UI Semibold"/>
                <a:cs typeface="Segoe UI"/>
              </a:rPr>
              <a:t>Make sure that tasks are completed immediately when an employee changes roles in Contoso</a:t>
            </a:r>
            <a:endParaRPr lang="en-US" sz="1100" b="1" kern="0">
              <a:solidFill>
                <a:srgbClr val="000000"/>
              </a:solidFill>
              <a:latin typeface="Segoe UI Semibold"/>
            </a:endParaRPr>
          </a:p>
        </p:txBody>
      </p:sp>
      <p:grpSp>
        <p:nvGrpSpPr>
          <p:cNvPr id="24" name="Group 23">
            <a:extLst>
              <a:ext uri="{FF2B5EF4-FFF2-40B4-BE49-F238E27FC236}">
                <a16:creationId xmlns:a16="http://schemas.microsoft.com/office/drawing/2014/main" id="{3CE2430D-EF72-438B-0F89-6AD3EBB68C39}"/>
              </a:ext>
            </a:extLst>
          </p:cNvPr>
          <p:cNvGrpSpPr/>
          <p:nvPr/>
        </p:nvGrpSpPr>
        <p:grpSpPr>
          <a:xfrm>
            <a:off x="1254990" y="2609146"/>
            <a:ext cx="1950130" cy="1365028"/>
            <a:chOff x="4171757" y="3092439"/>
            <a:chExt cx="1950130" cy="1365028"/>
          </a:xfrm>
        </p:grpSpPr>
        <p:sp>
          <p:nvSpPr>
            <p:cNvPr id="25" name="Rectangle: Rounded Corners 24">
              <a:extLst>
                <a:ext uri="{FF2B5EF4-FFF2-40B4-BE49-F238E27FC236}">
                  <a16:creationId xmlns:a16="http://schemas.microsoft.com/office/drawing/2014/main" id="{56FF29CE-E43D-27A4-91BE-8D0B520FCAB0}"/>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6" name="Rectangle: Rounded Corners 4">
              <a:extLst>
                <a:ext uri="{FF2B5EF4-FFF2-40B4-BE49-F238E27FC236}">
                  <a16:creationId xmlns:a16="http://schemas.microsoft.com/office/drawing/2014/main" id="{30ECAA91-FDCB-DA64-4012-FED3FAC5D4B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Change (Mover)</a:t>
              </a:r>
            </a:p>
          </p:txBody>
        </p:sp>
      </p:grpSp>
    </p:spTree>
    <p:extLst>
      <p:ext uri="{BB962C8B-B14F-4D97-AF65-F5344CB8AC3E}">
        <p14:creationId xmlns:p14="http://schemas.microsoft.com/office/powerpoint/2010/main" val="418015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1945-CED5-A320-B7D1-7407A2E57CBE}"/>
              </a:ext>
            </a:extLst>
          </p:cNvPr>
          <p:cNvSpPr>
            <a:spLocks noGrp="1"/>
          </p:cNvSpPr>
          <p:nvPr>
            <p:ph type="title"/>
          </p:nvPr>
        </p:nvSpPr>
        <p:spPr>
          <a:xfrm>
            <a:off x="588263" y="588963"/>
            <a:ext cx="4158362" cy="2535236"/>
          </a:xfrm>
        </p:spPr>
        <p:txBody>
          <a:bodyPr wrap="square" anchor="b">
            <a:normAutofit/>
          </a:bodyPr>
          <a:lstStyle/>
          <a:p>
            <a:r>
              <a:rPr lang="en-US"/>
              <a:t>Lifecycle Workflows custom task extension</a:t>
            </a:r>
          </a:p>
        </p:txBody>
      </p:sp>
      <p:sp>
        <p:nvSpPr>
          <p:cNvPr id="10" name="Text Placeholder 2">
            <a:extLst>
              <a:ext uri="{FF2B5EF4-FFF2-40B4-BE49-F238E27FC236}">
                <a16:creationId xmlns:a16="http://schemas.microsoft.com/office/drawing/2014/main" id="{4AFA6BA5-25C5-508F-DB5D-ADBB10C02C95}"/>
              </a:ext>
            </a:extLst>
          </p:cNvPr>
          <p:cNvSpPr>
            <a:spLocks noGrp="1"/>
          </p:cNvSpPr>
          <p:nvPr>
            <p:ph type="body" sz="quarter" idx="10"/>
          </p:nvPr>
        </p:nvSpPr>
        <p:spPr>
          <a:xfrm>
            <a:off x="584200" y="3535540"/>
            <a:ext cx="4162425" cy="1015663"/>
          </a:xfrm>
        </p:spPr>
        <p:txBody>
          <a:bodyPr/>
          <a:lstStyle/>
          <a:p>
            <a:r>
              <a:rPr lang="en-US"/>
              <a:t>Utilize these extensions to call-out external systems with Logic apps as part of the workflow </a:t>
            </a:r>
          </a:p>
        </p:txBody>
      </p:sp>
      <p:pic>
        <p:nvPicPr>
          <p:cNvPr id="5" name="Picture Placeholder 4" descr="A screenshot of a computer&#10;&#10;Description automatically generated">
            <a:extLst>
              <a:ext uri="{FF2B5EF4-FFF2-40B4-BE49-F238E27FC236}">
                <a16:creationId xmlns:a16="http://schemas.microsoft.com/office/drawing/2014/main" id="{B1001445-5456-C3F2-57AC-28049FCF12A0}"/>
              </a:ext>
            </a:extLst>
          </p:cNvPr>
          <p:cNvPicPr>
            <a:picLocks noGrp="1" noChangeAspect="1"/>
          </p:cNvPicPr>
          <p:nvPr>
            <p:ph type="pic" sz="quarter" idx="11"/>
          </p:nvPr>
        </p:nvPicPr>
        <p:blipFill rotWithShape="1">
          <a:blip r:embed="rId2"/>
          <a:srcRect r="2" b="26502"/>
          <a:stretch/>
        </p:blipFill>
        <p:spPr>
          <a:xfrm>
            <a:off x="5334000" y="10"/>
            <a:ext cx="6858000" cy="6857990"/>
          </a:xfrm>
          <a:noFill/>
        </p:spPr>
      </p:pic>
    </p:spTree>
    <p:extLst>
      <p:ext uri="{BB962C8B-B14F-4D97-AF65-F5344CB8AC3E}">
        <p14:creationId xmlns:p14="http://schemas.microsoft.com/office/powerpoint/2010/main" val="26838666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User leaving" descr="Person with no access">
            <a:extLst>
              <a:ext uri="{FF2B5EF4-FFF2-40B4-BE49-F238E27FC236}">
                <a16:creationId xmlns:a16="http://schemas.microsoft.com/office/drawing/2014/main" id="{C81AFCB3-B8BB-56F3-AEB1-0B8FD0860B87}"/>
              </a:ext>
            </a:extLst>
          </p:cNvPr>
          <p:cNvGrpSpPr/>
          <p:nvPr/>
        </p:nvGrpSpPr>
        <p:grpSpPr>
          <a:xfrm>
            <a:off x="4844598" y="3098251"/>
            <a:ext cx="1454234" cy="1346203"/>
            <a:chOff x="9820058" y="2773356"/>
            <a:chExt cx="1483394" cy="1373197"/>
          </a:xfrm>
        </p:grpSpPr>
        <p:pic>
          <p:nvPicPr>
            <p:cNvPr id="20" name="Picture 19">
              <a:extLst>
                <a:ext uri="{FF2B5EF4-FFF2-40B4-BE49-F238E27FC236}">
                  <a16:creationId xmlns:a16="http://schemas.microsoft.com/office/drawing/2014/main" id="{38E03EA9-A6B7-22C3-4E7A-259647D322B3}"/>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21" name="Group 20">
              <a:extLst>
                <a:ext uri="{FF2B5EF4-FFF2-40B4-BE49-F238E27FC236}">
                  <a16:creationId xmlns:a16="http://schemas.microsoft.com/office/drawing/2014/main" id="{B0976FC5-FA1A-8B96-D1EC-4B1A82CC77E4}"/>
                </a:ext>
              </a:extLst>
            </p:cNvPr>
            <p:cNvGrpSpPr/>
            <p:nvPr/>
          </p:nvGrpSpPr>
          <p:grpSpPr>
            <a:xfrm>
              <a:off x="10622404" y="3592568"/>
              <a:ext cx="681048" cy="553985"/>
              <a:chOff x="10594215" y="3750982"/>
              <a:chExt cx="538937" cy="438388"/>
            </a:xfrm>
          </p:grpSpPr>
          <p:pic>
            <p:nvPicPr>
              <p:cNvPr id="25" name="Picture 24">
                <a:extLst>
                  <a:ext uri="{FF2B5EF4-FFF2-40B4-BE49-F238E27FC236}">
                    <a16:creationId xmlns:a16="http://schemas.microsoft.com/office/drawing/2014/main" id="{0EB755E6-1CBD-CBB2-F80D-E75E2877202D}"/>
                  </a:ext>
                </a:extLst>
              </p:cNvPr>
              <p:cNvPicPr>
                <a:picLocks noChangeAspect="1"/>
              </p:cNvPicPr>
              <p:nvPr/>
            </p:nvPicPr>
            <p:blipFill>
              <a:blip r:embed="rId4"/>
              <a:stretch>
                <a:fillRect/>
              </a:stretch>
            </p:blipFill>
            <p:spPr>
              <a:xfrm>
                <a:off x="10694764" y="3750982"/>
                <a:ext cx="438388" cy="438388"/>
              </a:xfrm>
              <a:prstGeom prst="rect">
                <a:avLst/>
              </a:prstGeom>
            </p:spPr>
          </p:pic>
          <p:grpSp>
            <p:nvGrpSpPr>
              <p:cNvPr id="26" name="Group 25">
                <a:extLst>
                  <a:ext uri="{FF2B5EF4-FFF2-40B4-BE49-F238E27FC236}">
                    <a16:creationId xmlns:a16="http://schemas.microsoft.com/office/drawing/2014/main" id="{8D664993-4564-8126-A954-51523C080B8F}"/>
                  </a:ext>
                </a:extLst>
              </p:cNvPr>
              <p:cNvGrpSpPr/>
              <p:nvPr/>
            </p:nvGrpSpPr>
            <p:grpSpPr>
              <a:xfrm>
                <a:off x="10594215" y="3825978"/>
                <a:ext cx="298111" cy="275582"/>
                <a:chOff x="10621397" y="3825978"/>
                <a:chExt cx="298111" cy="275582"/>
              </a:xfrm>
            </p:grpSpPr>
            <p:sp>
              <p:nvSpPr>
                <p:cNvPr id="27" name="Isosceles Triangle 26">
                  <a:extLst>
                    <a:ext uri="{FF2B5EF4-FFF2-40B4-BE49-F238E27FC236}">
                      <a16:creationId xmlns:a16="http://schemas.microsoft.com/office/drawing/2014/main" id="{B1D79A37-79AC-26F9-AEDB-C67AD740D395}"/>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6">
                  <a:extLst>
                    <a:ext uri="{FF2B5EF4-FFF2-40B4-BE49-F238E27FC236}">
                      <a16:creationId xmlns:a16="http://schemas.microsoft.com/office/drawing/2014/main" id="{C72B14D8-0C7C-E1E4-2254-52837425B1F3}"/>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22" name="Group 21">
              <a:extLst>
                <a:ext uri="{FF2B5EF4-FFF2-40B4-BE49-F238E27FC236}">
                  <a16:creationId xmlns:a16="http://schemas.microsoft.com/office/drawing/2014/main" id="{68E12A02-CFA3-AE5E-14A6-EFD71EFECDC5}"/>
                </a:ext>
              </a:extLst>
            </p:cNvPr>
            <p:cNvGrpSpPr/>
            <p:nvPr/>
          </p:nvGrpSpPr>
          <p:grpSpPr>
            <a:xfrm>
              <a:off x="9837216" y="3431250"/>
              <a:ext cx="370674" cy="370674"/>
              <a:chOff x="10401065" y="1376930"/>
              <a:chExt cx="370674" cy="370674"/>
            </a:xfrm>
          </p:grpSpPr>
          <p:sp>
            <p:nvSpPr>
              <p:cNvPr id="23" name="Oval 22">
                <a:extLst>
                  <a:ext uri="{FF2B5EF4-FFF2-40B4-BE49-F238E27FC236}">
                    <a16:creationId xmlns:a16="http://schemas.microsoft.com/office/drawing/2014/main" id="{6D3F9751-4E2E-2566-9743-7621A95FEA80}"/>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illegal" title="Icon of a circle with a diagonal line through it">
                <a:extLst>
                  <a:ext uri="{FF2B5EF4-FFF2-40B4-BE49-F238E27FC236}">
                    <a16:creationId xmlns:a16="http://schemas.microsoft.com/office/drawing/2014/main" id="{8687FEDC-73E5-4BA5-F512-25FEF1D8AC8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1" name="TextBox 30">
            <a:extLst>
              <a:ext uri="{FF2B5EF4-FFF2-40B4-BE49-F238E27FC236}">
                <a16:creationId xmlns:a16="http://schemas.microsoft.com/office/drawing/2014/main" id="{3A97ADE4-84AA-3B1E-C599-0B8CD0F3DFDD}"/>
              </a:ext>
            </a:extLst>
          </p:cNvPr>
          <p:cNvSpPr txBox="1"/>
          <p:nvPr/>
        </p:nvSpPr>
        <p:spPr>
          <a:xfrm>
            <a:off x="5435826" y="2122399"/>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sp>
        <p:nvSpPr>
          <p:cNvPr id="38" name="Oval 37">
            <a:extLst>
              <a:ext uri="{FF2B5EF4-FFF2-40B4-BE49-F238E27FC236}">
                <a16:creationId xmlns:a16="http://schemas.microsoft.com/office/drawing/2014/main" id="{3981AB3B-D29E-FB6F-9B1F-860B070125BD}"/>
              </a:ext>
            </a:extLst>
          </p:cNvPr>
          <p:cNvSpPr/>
          <p:nvPr/>
        </p:nvSpPr>
        <p:spPr bwMode="auto">
          <a:xfrm>
            <a:off x="7559973" y="292166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39" name="Picture 38">
            <a:extLst>
              <a:ext uri="{FF2B5EF4-FFF2-40B4-BE49-F238E27FC236}">
                <a16:creationId xmlns:a16="http://schemas.microsoft.com/office/drawing/2014/main" id="{3E8F5EE3-A4E5-1BDE-7212-CCBBB6088D06}"/>
              </a:ext>
            </a:extLst>
          </p:cNvPr>
          <p:cNvPicPr>
            <a:picLocks noChangeAspect="1"/>
          </p:cNvPicPr>
          <p:nvPr/>
        </p:nvPicPr>
        <p:blipFill>
          <a:blip r:embed="rId5">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8310291" y="3364345"/>
            <a:ext cx="500933" cy="540000"/>
          </a:xfrm>
          <a:prstGeom prst="rect">
            <a:avLst/>
          </a:prstGeom>
        </p:spPr>
      </p:pic>
      <p:sp>
        <p:nvSpPr>
          <p:cNvPr id="40" name="Right Bracket 39">
            <a:extLst>
              <a:ext uri="{FF2B5EF4-FFF2-40B4-BE49-F238E27FC236}">
                <a16:creationId xmlns:a16="http://schemas.microsoft.com/office/drawing/2014/main" id="{ADAFB50B-9C0F-7906-84D2-1DA154F3C46A}"/>
              </a:ext>
            </a:extLst>
          </p:cNvPr>
          <p:cNvSpPr/>
          <p:nvPr/>
        </p:nvSpPr>
        <p:spPr>
          <a:xfrm>
            <a:off x="7131340" y="1926287"/>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736776AC-3C6E-EC44-F236-47AD633721F1}"/>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3A2EBC55-DDEB-17FB-884E-DFCC99CCC4BD}"/>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8D12CA84-38BF-8F10-DE0A-DDA90C9A2F1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Termination</a:t>
              </a:r>
            </a:p>
          </p:txBody>
        </p:sp>
      </p:grpSp>
    </p:spTree>
    <p:extLst>
      <p:ext uri="{BB962C8B-B14F-4D97-AF65-F5344CB8AC3E}">
        <p14:creationId xmlns:p14="http://schemas.microsoft.com/office/powerpoint/2010/main" val="40581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Leaver scenario</a:t>
            </a:r>
            <a:br>
              <a:rPr lang="en-US"/>
            </a:br>
            <a:r>
              <a:rPr lang="en-US" sz="2400">
                <a:solidFill>
                  <a:schemeClr val="accent1"/>
                </a:solidFill>
              </a:rPr>
              <a:t>Offboarding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020490"/>
          </a:xfrm>
        </p:spPr>
        <p:txBody>
          <a:bodyPr/>
          <a:lstStyle/>
          <a:p>
            <a:pPr marL="0" indent="0">
              <a:spcBef>
                <a:spcPts val="0"/>
              </a:spcBef>
              <a:spcAft>
                <a:spcPts val="1200"/>
              </a:spcAft>
              <a:buFont typeface="Wingdings" panose="05000000000000000000" pitchFamily="2" charset="2"/>
              <a:buNone/>
            </a:pPr>
            <a:r>
              <a:rPr lang="en-US" sz="1600">
                <a:solidFill>
                  <a:srgbClr val="2F2F2F"/>
                </a:solidFill>
              </a:rPr>
              <a:t>When team members leave the organization, their personal information must be handled in compliance with regulations and policies, it is also important to reduce the risk for organizations for potential data unauthorized access after termination</a:t>
            </a:r>
          </a:p>
          <a:p>
            <a:pPr marL="0" indent="0">
              <a:spcBef>
                <a:spcPts val="0"/>
              </a:spcBef>
              <a:spcAft>
                <a:spcPts val="700"/>
              </a:spcAft>
              <a:buFont typeface="Wingdings" panose="05000000000000000000" pitchFamily="2" charset="2"/>
              <a:buNone/>
            </a:pPr>
            <a:r>
              <a:rPr lang="en-US" sz="1600">
                <a:solidFill>
                  <a:srgbClr val="2F2F2F"/>
                </a:solidFill>
              </a:rPr>
              <a:t>This puts pressure on IT and compliance teams to ensure that all resource access is removed from the former employee without impacting the organization.</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solidFill>
                  <a:srgbClr val="2F2F2F"/>
                </a:solidFill>
              </a:rPr>
              <a:t>Using customizable workflow templates for common offboarding tasks ensures timely, reliable, graceful resource access removal for IT, and peace of mind for former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18071148-0790-FB66-87F6-6E823FF535A9}"/>
              </a:ext>
            </a:extLst>
          </p:cNvPr>
          <p:cNvSpPr/>
          <p:nvPr/>
        </p:nvSpPr>
        <p:spPr bwMode="auto">
          <a:xfrm flipV="1">
            <a:off x="7567629" y="816182"/>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10201808" y="1183663"/>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50D07429-73F2-244E-A66A-1B2A42321ED8}"/>
              </a:ext>
            </a:extLst>
          </p:cNvPr>
          <p:cNvSpPr/>
          <p:nvPr/>
        </p:nvSpPr>
        <p:spPr bwMode="auto">
          <a:xfrm>
            <a:off x="7187508" y="2016461"/>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10219196" y="3301982"/>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8755422" y="3543205"/>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10" y="4778315"/>
              <a:ext cx="415477" cy="413071"/>
              <a:chOff x="2277961" y="2662186"/>
              <a:chExt cx="415609" cy="413071"/>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a:spLocks noChangeAspect="1"/>
              </p:cNvSpPr>
              <p:nvPr/>
            </p:nvSpPr>
            <p:spPr bwMode="auto">
              <a:xfrm>
                <a:off x="2461172" y="2841257"/>
                <a:ext cx="232398" cy="2340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8484" y="1947609"/>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10301270" y="2047359"/>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5"/>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7840035" y="3341161"/>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7802045" y="1215215"/>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8738963" y="458094"/>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6"/>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offboarded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leaving the organization</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912225" y="11869"/>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pic>
        <p:nvPicPr>
          <p:cNvPr id="7" name="Graphic 6" descr="Unfollow with solid fill">
            <a:extLst>
              <a:ext uri="{FF2B5EF4-FFF2-40B4-BE49-F238E27FC236}">
                <a16:creationId xmlns:a16="http://schemas.microsoft.com/office/drawing/2014/main" id="{C629362F-5070-3F21-D75C-979F6E766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339" y="2101992"/>
            <a:ext cx="583033" cy="583033"/>
          </a:xfrm>
          <a:prstGeom prst="rect">
            <a:avLst/>
          </a:prstGeom>
        </p:spPr>
      </p:pic>
      <p:pic>
        <p:nvPicPr>
          <p:cNvPr id="14" name="Graphic 13" descr="Close with solid fill">
            <a:extLst>
              <a:ext uri="{FF2B5EF4-FFF2-40B4-BE49-F238E27FC236}">
                <a16:creationId xmlns:a16="http://schemas.microsoft.com/office/drawing/2014/main" id="{429A3B5E-3670-7955-EE3A-DB6C18FC3F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684" y="3923228"/>
            <a:ext cx="212400" cy="212400"/>
          </a:xfrm>
          <a:prstGeom prst="rect">
            <a:avLst/>
          </a:prstGeom>
        </p:spPr>
      </p:pic>
    </p:spTree>
    <p:extLst>
      <p:ext uri="{BB962C8B-B14F-4D97-AF65-F5344CB8AC3E}">
        <p14:creationId xmlns:p14="http://schemas.microsoft.com/office/powerpoint/2010/main" val="154601635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4F000-2207-2979-747F-4E11A26FBC1E}"/>
              </a:ext>
            </a:extLst>
          </p:cNvPr>
          <p:cNvSpPr>
            <a:spLocks noGrp="1"/>
          </p:cNvSpPr>
          <p:nvPr>
            <p:ph type="title"/>
          </p:nvPr>
        </p:nvSpPr>
        <p:spPr/>
        <p:txBody>
          <a:bodyPr/>
          <a:lstStyle/>
          <a:p>
            <a:r>
              <a:rPr lang="en-US"/>
              <a:t>Leaver scenario - Example</a:t>
            </a:r>
          </a:p>
        </p:txBody>
      </p:sp>
      <p:sp>
        <p:nvSpPr>
          <p:cNvPr id="4" name="Rectangle: Rounded Corners 3">
            <a:extLst>
              <a:ext uri="{FF2B5EF4-FFF2-40B4-BE49-F238E27FC236}">
                <a16:creationId xmlns:a16="http://schemas.microsoft.com/office/drawing/2014/main" id="{04341107-F99B-5BBF-A669-9669277B28DD}"/>
              </a:ext>
            </a:extLst>
          </p:cNvPr>
          <p:cNvSpPr/>
          <p:nvPr/>
        </p:nvSpPr>
        <p:spPr bwMode="auto">
          <a:xfrm>
            <a:off x="273738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56B8421-86FE-15EE-194A-33CC2C577AFF}"/>
              </a:ext>
            </a:extLst>
          </p:cNvPr>
          <p:cNvSpPr/>
          <p:nvPr/>
        </p:nvSpPr>
        <p:spPr bwMode="auto">
          <a:xfrm>
            <a:off x="273738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D26D078-2058-D36D-EB01-F23B63FBB658}"/>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3793C98-D847-8D69-EF4F-306AC468A538}"/>
              </a:ext>
            </a:extLst>
          </p:cNvPr>
          <p:cNvSpPr/>
          <p:nvPr/>
        </p:nvSpPr>
        <p:spPr bwMode="auto">
          <a:xfrm>
            <a:off x="4517431"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BACEEDD-0BC7-9132-BF06-89C49F450D81}"/>
              </a:ext>
            </a:extLst>
          </p:cNvPr>
          <p:cNvSpPr/>
          <p:nvPr/>
        </p:nvSpPr>
        <p:spPr bwMode="auto">
          <a:xfrm>
            <a:off x="4517431"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EBD040-28C5-C198-7257-1FE419836249}"/>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D6C023-E186-D6E4-A97D-17C6989424B2}"/>
              </a:ext>
            </a:extLst>
          </p:cNvPr>
          <p:cNvSpPr/>
          <p:nvPr/>
        </p:nvSpPr>
        <p:spPr bwMode="auto">
          <a:xfrm>
            <a:off x="629747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1E31F2C1-AF69-DCAB-A3AD-D7F153B45703}"/>
              </a:ext>
            </a:extLst>
          </p:cNvPr>
          <p:cNvSpPr/>
          <p:nvPr/>
        </p:nvSpPr>
        <p:spPr bwMode="auto">
          <a:xfrm>
            <a:off x="629747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71599FE7-3B97-E5BA-AA09-ACCED9DA410D}"/>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5722C0-21DA-5D1C-E8F8-030C1DC76E08}"/>
              </a:ext>
            </a:extLst>
          </p:cNvPr>
          <p:cNvSpPr/>
          <p:nvPr/>
        </p:nvSpPr>
        <p:spPr bwMode="auto">
          <a:xfrm>
            <a:off x="8077522"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28C5D25-8C9F-C416-9C7A-44D23AA2B4B0}"/>
              </a:ext>
            </a:extLst>
          </p:cNvPr>
          <p:cNvSpPr/>
          <p:nvPr/>
        </p:nvSpPr>
        <p:spPr bwMode="auto">
          <a:xfrm>
            <a:off x="8077522"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F1CB42-4552-255D-798E-130B1B6A2592}"/>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530B2C5-C593-C09F-C4C9-613BDF15FF4B}"/>
              </a:ext>
            </a:extLst>
          </p:cNvPr>
          <p:cNvSpPr/>
          <p:nvPr/>
        </p:nvSpPr>
        <p:spPr bwMode="auto">
          <a:xfrm>
            <a:off x="9857568"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3979B00C-901C-C1C3-54F4-CE555BE44292}"/>
              </a:ext>
            </a:extLst>
          </p:cNvPr>
          <p:cNvSpPr/>
          <p:nvPr/>
        </p:nvSpPr>
        <p:spPr bwMode="auto">
          <a:xfrm>
            <a:off x="9857568"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5A9AB370-03F2-517F-6E2A-747EC2AEC456}"/>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a:extLst>
              <a:ext uri="{FF2B5EF4-FFF2-40B4-BE49-F238E27FC236}">
                <a16:creationId xmlns:a16="http://schemas.microsoft.com/office/drawing/2014/main" id="{7E425986-B452-5D42-427D-3E84A2354357}"/>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1776CF8E-F964-E6A6-70B9-5A8F864A3977}"/>
              </a:ext>
            </a:extLst>
          </p:cNvPr>
          <p:cNvSpPr/>
          <p:nvPr/>
        </p:nvSpPr>
        <p:spPr>
          <a:xfrm>
            <a:off x="587391" y="2621858"/>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1" name="Rounded Rectangle">
            <a:extLst>
              <a:ext uri="{FF2B5EF4-FFF2-40B4-BE49-F238E27FC236}">
                <a16:creationId xmlns:a16="http://schemas.microsoft.com/office/drawing/2014/main" id="{99FE717D-AB00-FAB0-E7EE-E4DF3DDBB363}"/>
              </a:ext>
            </a:extLst>
          </p:cNvPr>
          <p:cNvSpPr/>
          <p:nvPr/>
        </p:nvSpPr>
        <p:spPr>
          <a:xfrm>
            <a:off x="587391" y="1281717"/>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B8E954FB-21CA-64B1-269F-57577947F9A5}"/>
              </a:ext>
            </a:extLst>
          </p:cNvPr>
          <p:cNvSpPr txBox="1"/>
          <p:nvPr/>
        </p:nvSpPr>
        <p:spPr>
          <a:xfrm>
            <a:off x="1415016" y="1494460"/>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pre-leaver, “X” days before employee’s last day.</a:t>
            </a:r>
          </a:p>
        </p:txBody>
      </p:sp>
      <p:sp>
        <p:nvSpPr>
          <p:cNvPr id="23" name="TextBox 22">
            <a:extLst>
              <a:ext uri="{FF2B5EF4-FFF2-40B4-BE49-F238E27FC236}">
                <a16:creationId xmlns:a16="http://schemas.microsoft.com/office/drawing/2014/main" id="{95E5E4ED-0E3D-FB9D-0DB6-7D4F2AF0CDDC}"/>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30 days after last day</a:t>
            </a:r>
          </a:p>
        </p:txBody>
      </p:sp>
      <p:sp>
        <p:nvSpPr>
          <p:cNvPr id="24" name="TextBox 23">
            <a:extLst>
              <a:ext uri="{FF2B5EF4-FFF2-40B4-BE49-F238E27FC236}">
                <a16:creationId xmlns:a16="http://schemas.microsoft.com/office/drawing/2014/main" id="{95685A7A-109C-E67F-F350-CBF0F32C3D6A}"/>
              </a:ext>
            </a:extLst>
          </p:cNvPr>
          <p:cNvSpPr txBox="1"/>
          <p:nvPr/>
        </p:nvSpPr>
        <p:spPr>
          <a:xfrm>
            <a:off x="4517431" y="1996472"/>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sp>
        <p:nvSpPr>
          <p:cNvPr id="25" name="TextBox 24">
            <a:extLst>
              <a:ext uri="{FF2B5EF4-FFF2-40B4-BE49-F238E27FC236}">
                <a16:creationId xmlns:a16="http://schemas.microsoft.com/office/drawing/2014/main" id="{4A677082-9CA3-AA4B-0D5D-A45D83664116}"/>
              </a:ext>
            </a:extLst>
          </p:cNvPr>
          <p:cNvSpPr txBox="1"/>
          <p:nvPr/>
        </p:nvSpPr>
        <p:spPr>
          <a:xfrm>
            <a:off x="6411777" y="1996472"/>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26" name="TextBox 25">
            <a:extLst>
              <a:ext uri="{FF2B5EF4-FFF2-40B4-BE49-F238E27FC236}">
                <a16:creationId xmlns:a16="http://schemas.microsoft.com/office/drawing/2014/main" id="{8BE490DD-743C-10C8-1283-8066DD7C8ABC}"/>
              </a:ext>
            </a:extLst>
          </p:cNvPr>
          <p:cNvSpPr txBox="1"/>
          <p:nvPr/>
        </p:nvSpPr>
        <p:spPr>
          <a:xfrm>
            <a:off x="2851687"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Last Day</a:t>
            </a:r>
          </a:p>
        </p:txBody>
      </p:sp>
      <p:sp>
        <p:nvSpPr>
          <p:cNvPr id="27" name="TextBox 26">
            <a:extLst>
              <a:ext uri="{FF2B5EF4-FFF2-40B4-BE49-F238E27FC236}">
                <a16:creationId xmlns:a16="http://schemas.microsoft.com/office/drawing/2014/main" id="{54687F2B-ABE6-A4BB-FCD1-DCC3E64D2EC0}"/>
              </a:ext>
            </a:extLst>
          </p:cNvPr>
          <p:cNvSpPr txBox="1"/>
          <p:nvPr/>
        </p:nvSpPr>
        <p:spPr>
          <a:xfrm>
            <a:off x="1415016" y="286604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last day, perform the following tasks.</a:t>
            </a:r>
          </a:p>
        </p:txBody>
      </p:sp>
      <p:sp>
        <p:nvSpPr>
          <p:cNvPr id="28" name="TextBox 27">
            <a:extLst>
              <a:ext uri="{FF2B5EF4-FFF2-40B4-BE49-F238E27FC236}">
                <a16:creationId xmlns:a16="http://schemas.microsoft.com/office/drawing/2014/main" id="{449ADC64-9401-506A-FD1E-5B6D4A157A84}"/>
              </a:ext>
            </a:extLst>
          </p:cNvPr>
          <p:cNvSpPr txBox="1"/>
          <p:nvPr/>
        </p:nvSpPr>
        <p:spPr>
          <a:xfrm>
            <a:off x="4631731"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pic>
        <p:nvPicPr>
          <p:cNvPr id="29" name="Graphic 28">
            <a:extLst>
              <a:ext uri="{FF2B5EF4-FFF2-40B4-BE49-F238E27FC236}">
                <a16:creationId xmlns:a16="http://schemas.microsoft.com/office/drawing/2014/main" id="{FA0FFB33-51BA-ABFE-86E2-F18BC2656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447" y="1489997"/>
            <a:ext cx="464168" cy="464168"/>
          </a:xfrm>
          <a:prstGeom prst="rect">
            <a:avLst/>
          </a:prstGeom>
        </p:spPr>
      </p:pic>
      <p:sp>
        <p:nvSpPr>
          <p:cNvPr id="30" name="TextBox 29">
            <a:extLst>
              <a:ext uri="{FF2B5EF4-FFF2-40B4-BE49-F238E27FC236}">
                <a16:creationId xmlns:a16="http://schemas.microsoft.com/office/drawing/2014/main" id="{609DC909-CD2D-DCF7-5479-94DD813E888A}"/>
              </a:ext>
            </a:extLst>
          </p:cNvPr>
          <p:cNvSpPr txBox="1"/>
          <p:nvPr/>
        </p:nvSpPr>
        <p:spPr>
          <a:xfrm>
            <a:off x="710134" y="2121567"/>
            <a:ext cx="1933037"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Pre-Termination</a:t>
            </a:r>
          </a:p>
        </p:txBody>
      </p:sp>
      <p:sp>
        <p:nvSpPr>
          <p:cNvPr id="31" name="TextBox 30">
            <a:extLst>
              <a:ext uri="{FF2B5EF4-FFF2-40B4-BE49-F238E27FC236}">
                <a16:creationId xmlns:a16="http://schemas.microsoft.com/office/drawing/2014/main" id="{F7E7E32A-B108-CD99-4F72-5AA609FEDAB3}"/>
              </a:ext>
            </a:extLst>
          </p:cNvPr>
          <p:cNvSpPr txBox="1"/>
          <p:nvPr/>
        </p:nvSpPr>
        <p:spPr>
          <a:xfrm>
            <a:off x="767029" y="3457973"/>
            <a:ext cx="1724982"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Termination</a:t>
            </a:r>
          </a:p>
        </p:txBody>
      </p:sp>
      <p:sp>
        <p:nvSpPr>
          <p:cNvPr id="32" name="TextBox 31">
            <a:extLst>
              <a:ext uri="{FF2B5EF4-FFF2-40B4-BE49-F238E27FC236}">
                <a16:creationId xmlns:a16="http://schemas.microsoft.com/office/drawing/2014/main" id="{6607D778-ADED-9A4F-40E6-30F17350EDBC}"/>
              </a:ext>
            </a:extLst>
          </p:cNvPr>
          <p:cNvSpPr txBox="1"/>
          <p:nvPr/>
        </p:nvSpPr>
        <p:spPr>
          <a:xfrm>
            <a:off x="734907" y="6145386"/>
            <a:ext cx="1908264"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Post-Termination</a:t>
            </a:r>
          </a:p>
        </p:txBody>
      </p:sp>
      <p:sp>
        <p:nvSpPr>
          <p:cNvPr id="33" name="TextBox 32">
            <a:extLst>
              <a:ext uri="{FF2B5EF4-FFF2-40B4-BE49-F238E27FC236}">
                <a16:creationId xmlns:a16="http://schemas.microsoft.com/office/drawing/2014/main" id="{18F0849A-977E-A5F2-2C52-FB3BF09B0B21}"/>
              </a:ext>
            </a:extLst>
          </p:cNvPr>
          <p:cNvSpPr txBox="1"/>
          <p:nvPr/>
        </p:nvSpPr>
        <p:spPr>
          <a:xfrm>
            <a:off x="6488071" y="6039294"/>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34" name="Graphic 33">
            <a:extLst>
              <a:ext uri="{FF2B5EF4-FFF2-40B4-BE49-F238E27FC236}">
                <a16:creationId xmlns:a16="http://schemas.microsoft.com/office/drawing/2014/main" id="{191AD1CE-9BE9-D7C4-CB01-C6995A33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977" y="1489997"/>
            <a:ext cx="457200" cy="457200"/>
          </a:xfrm>
          <a:prstGeom prst="rect">
            <a:avLst/>
          </a:prstGeom>
        </p:spPr>
      </p:pic>
      <p:grpSp>
        <p:nvGrpSpPr>
          <p:cNvPr id="35" name="Graphic 107" descr="calendar, fast-tracked supported project">
            <a:extLst>
              <a:ext uri="{FF2B5EF4-FFF2-40B4-BE49-F238E27FC236}">
                <a16:creationId xmlns:a16="http://schemas.microsoft.com/office/drawing/2014/main" id="{FD2A2FA8-8342-C7E2-BABA-F9391D3D13D7}"/>
              </a:ext>
            </a:extLst>
          </p:cNvPr>
          <p:cNvGrpSpPr/>
          <p:nvPr/>
        </p:nvGrpSpPr>
        <p:grpSpPr>
          <a:xfrm>
            <a:off x="3341261" y="2870376"/>
            <a:ext cx="392452" cy="392450"/>
            <a:chOff x="4476035" y="3962720"/>
            <a:chExt cx="393474" cy="393474"/>
          </a:xfrm>
        </p:grpSpPr>
        <p:sp>
          <p:nvSpPr>
            <p:cNvPr id="36" name="Freeform: Shape 35">
              <a:extLst>
                <a:ext uri="{FF2B5EF4-FFF2-40B4-BE49-F238E27FC236}">
                  <a16:creationId xmlns:a16="http://schemas.microsoft.com/office/drawing/2014/main" id="{71921862-BCD8-8E36-67C5-A99AF64DC275}"/>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19FCA10-36F5-C1DC-7BAE-A87601C088B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FE600B-2546-C618-4856-84E4667352C6}"/>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D1D7D56-7EA8-0752-B294-5483E5D2C07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51FBED4-0A5D-545D-9CDC-16EA303F059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BF1B6A2-8430-2D45-E30D-EC7268151BB8}"/>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3786A3E-160A-A7A0-7011-E8AA1146F81B}"/>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24445DE-9508-D67D-3C6A-B059446B1B55}"/>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07" descr="calendar, fast-tracked supported project">
            <a:extLst>
              <a:ext uri="{FF2B5EF4-FFF2-40B4-BE49-F238E27FC236}">
                <a16:creationId xmlns:a16="http://schemas.microsoft.com/office/drawing/2014/main" id="{1EADD4F7-8C9F-8C48-06DA-F727E5D79A6E}"/>
              </a:ext>
            </a:extLst>
          </p:cNvPr>
          <p:cNvGrpSpPr/>
          <p:nvPr/>
        </p:nvGrpSpPr>
        <p:grpSpPr>
          <a:xfrm>
            <a:off x="3338872" y="5564666"/>
            <a:ext cx="392452" cy="392450"/>
            <a:chOff x="4476035" y="3962720"/>
            <a:chExt cx="393474" cy="393474"/>
          </a:xfrm>
        </p:grpSpPr>
        <p:sp>
          <p:nvSpPr>
            <p:cNvPr id="45" name="Freeform: Shape 44">
              <a:extLst>
                <a:ext uri="{FF2B5EF4-FFF2-40B4-BE49-F238E27FC236}">
                  <a16:creationId xmlns:a16="http://schemas.microsoft.com/office/drawing/2014/main" id="{BB426AA9-D825-6B8C-04DC-C652775B6459}"/>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1AE7209-30D3-E37A-DF50-CB2FCFB5A0D7}"/>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F749EE-730A-5E5F-5B99-CDFC9E265C5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70CC36-2F0B-C73D-5A64-F04479B221D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6115C8D-D4EC-EFF8-1952-1BC6613FA45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BC744-F6D1-B31C-BDCE-D2BCDCC6975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06EC1C9-517F-A44E-2D72-840D31E66120}"/>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42BD3FE-5AEB-9B79-51E0-E07EDE7C3B2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E02B1DA7-7828-1506-8BB3-F323B853E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9368" y="5389371"/>
            <a:ext cx="779028" cy="779028"/>
          </a:xfrm>
          <a:prstGeom prst="rect">
            <a:avLst/>
          </a:prstGeom>
        </p:spPr>
      </p:pic>
      <p:sp>
        <p:nvSpPr>
          <p:cNvPr id="54" name="TextBox 53">
            <a:extLst>
              <a:ext uri="{FF2B5EF4-FFF2-40B4-BE49-F238E27FC236}">
                <a16:creationId xmlns:a16="http://schemas.microsoft.com/office/drawing/2014/main" id="{B05C701B-18FD-A560-C919-4D6C5CE40D12}"/>
              </a:ext>
            </a:extLst>
          </p:cNvPr>
          <p:cNvSpPr txBox="1"/>
          <p:nvPr/>
        </p:nvSpPr>
        <p:spPr>
          <a:xfrm>
            <a:off x="1412627" y="5553142"/>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post-leaver, “X” days after employee’s last day.</a:t>
            </a:r>
          </a:p>
        </p:txBody>
      </p:sp>
      <p:sp>
        <p:nvSpPr>
          <p:cNvPr id="55" name="Rectangle: Rounded Corners 54">
            <a:extLst>
              <a:ext uri="{FF2B5EF4-FFF2-40B4-BE49-F238E27FC236}">
                <a16:creationId xmlns:a16="http://schemas.microsoft.com/office/drawing/2014/main" id="{D473CCFB-18FD-D33D-2077-BEC65891C6C2}"/>
              </a:ext>
            </a:extLst>
          </p:cNvPr>
          <p:cNvSpPr/>
          <p:nvPr/>
        </p:nvSpPr>
        <p:spPr bwMode="auto">
          <a:xfrm>
            <a:off x="273738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B02C4D0-965D-5CBD-9C4D-02E7063D1BB9}"/>
              </a:ext>
            </a:extLst>
          </p:cNvPr>
          <p:cNvSpPr/>
          <p:nvPr/>
        </p:nvSpPr>
        <p:spPr bwMode="auto">
          <a:xfrm>
            <a:off x="4517431"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84FF91D-DF57-0EDC-30AE-0B440B24C18F}"/>
              </a:ext>
            </a:extLst>
          </p:cNvPr>
          <p:cNvSpPr/>
          <p:nvPr/>
        </p:nvSpPr>
        <p:spPr bwMode="auto">
          <a:xfrm>
            <a:off x="629747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A20C4F5C-878C-75D0-8CA3-04B721ED3E91}"/>
              </a:ext>
            </a:extLst>
          </p:cNvPr>
          <p:cNvSpPr/>
          <p:nvPr/>
        </p:nvSpPr>
        <p:spPr bwMode="auto">
          <a:xfrm>
            <a:off x="8077522"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A7C482AC-D800-9DF2-D19E-9CCB6935633F}"/>
              </a:ext>
            </a:extLst>
          </p:cNvPr>
          <p:cNvSpPr/>
          <p:nvPr/>
        </p:nvSpPr>
        <p:spPr bwMode="auto">
          <a:xfrm>
            <a:off x="9857568"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ounded Rectangle">
            <a:extLst>
              <a:ext uri="{FF2B5EF4-FFF2-40B4-BE49-F238E27FC236}">
                <a16:creationId xmlns:a16="http://schemas.microsoft.com/office/drawing/2014/main" id="{054EC159-D06B-CDB0-E8F7-036B4D1C6AAD}"/>
              </a:ext>
            </a:extLst>
          </p:cNvPr>
          <p:cNvSpPr/>
          <p:nvPr/>
        </p:nvSpPr>
        <p:spPr>
          <a:xfrm>
            <a:off x="587391" y="3939215"/>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68F26DB8-67EF-D761-551A-0972CE262C84}"/>
              </a:ext>
            </a:extLst>
          </p:cNvPr>
          <p:cNvSpPr txBox="1"/>
          <p:nvPr/>
        </p:nvSpPr>
        <p:spPr>
          <a:xfrm>
            <a:off x="2851687"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Real-time</a:t>
            </a:r>
          </a:p>
        </p:txBody>
      </p:sp>
      <p:sp>
        <p:nvSpPr>
          <p:cNvPr id="62" name="TextBox 61">
            <a:extLst>
              <a:ext uri="{FF2B5EF4-FFF2-40B4-BE49-F238E27FC236}">
                <a16:creationId xmlns:a16="http://schemas.microsoft.com/office/drawing/2014/main" id="{5104C70A-B507-1E5A-0394-41E29457F470}"/>
              </a:ext>
            </a:extLst>
          </p:cNvPr>
          <p:cNvSpPr txBox="1"/>
          <p:nvPr/>
        </p:nvSpPr>
        <p:spPr>
          <a:xfrm>
            <a:off x="8374438" y="4652913"/>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termination email to team</a:t>
            </a:r>
          </a:p>
        </p:txBody>
      </p:sp>
      <p:sp>
        <p:nvSpPr>
          <p:cNvPr id="63" name="TextBox 62">
            <a:extLst>
              <a:ext uri="{FF2B5EF4-FFF2-40B4-BE49-F238E27FC236}">
                <a16:creationId xmlns:a16="http://schemas.microsoft.com/office/drawing/2014/main" id="{0C0B5095-FF3D-BC11-7A62-C0E06C068C8F}"/>
              </a:ext>
            </a:extLst>
          </p:cNvPr>
          <p:cNvSpPr txBox="1"/>
          <p:nvPr/>
        </p:nvSpPr>
        <p:spPr>
          <a:xfrm>
            <a:off x="1415016" y="4183403"/>
            <a:ext cx="1067082" cy="2769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000" spc="-50">
                <a:latin typeface="Segoe UI"/>
              </a:rPr>
              <a:t>Upon an employee’s </a:t>
            </a:r>
            <a:r>
              <a:rPr kumimoji="0" lang="en-US" sz="1000" b="0" i="0" u="none" strike="noStrike" kern="1200" cap="none" spc="-50" normalizeH="0" baseline="0" noProof="0">
                <a:ln>
                  <a:noFill/>
                </a:ln>
                <a:solidFill>
                  <a:prstClr val="black"/>
                </a:solidFill>
                <a:effectLst/>
                <a:uLnTx/>
                <a:uFillTx/>
                <a:latin typeface="Segoe UI"/>
                <a:ea typeface="+mn-ea"/>
                <a:cs typeface="+mn-cs"/>
              </a:rPr>
              <a:t>real-time termination</a:t>
            </a:r>
          </a:p>
        </p:txBody>
      </p:sp>
      <p:sp>
        <p:nvSpPr>
          <p:cNvPr id="64" name="TextBox 63">
            <a:extLst>
              <a:ext uri="{FF2B5EF4-FFF2-40B4-BE49-F238E27FC236}">
                <a16:creationId xmlns:a16="http://schemas.microsoft.com/office/drawing/2014/main" id="{BF852125-3AF1-6778-0D5B-5A348FAC3397}"/>
              </a:ext>
            </a:extLst>
          </p:cNvPr>
          <p:cNvSpPr txBox="1"/>
          <p:nvPr/>
        </p:nvSpPr>
        <p:spPr>
          <a:xfrm>
            <a:off x="10042255" y="4652913"/>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sp>
        <p:nvSpPr>
          <p:cNvPr id="65" name="TextBox 64">
            <a:extLst>
              <a:ext uri="{FF2B5EF4-FFF2-40B4-BE49-F238E27FC236}">
                <a16:creationId xmlns:a16="http://schemas.microsoft.com/office/drawing/2014/main" id="{FBF880C5-77EE-4AB8-BE1F-D71775C23E26}"/>
              </a:ext>
            </a:extLst>
          </p:cNvPr>
          <p:cNvSpPr txBox="1"/>
          <p:nvPr/>
        </p:nvSpPr>
        <p:spPr>
          <a:xfrm>
            <a:off x="6411777" y="465291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sp>
        <p:nvSpPr>
          <p:cNvPr id="66" name="TextBox 65">
            <a:extLst>
              <a:ext uri="{FF2B5EF4-FFF2-40B4-BE49-F238E27FC236}">
                <a16:creationId xmlns:a16="http://schemas.microsoft.com/office/drawing/2014/main" id="{6E75279F-F5FA-8E4F-213E-3E577C461EFE}"/>
              </a:ext>
            </a:extLst>
          </p:cNvPr>
          <p:cNvSpPr txBox="1"/>
          <p:nvPr/>
        </p:nvSpPr>
        <p:spPr>
          <a:xfrm>
            <a:off x="4631731"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sp>
        <p:nvSpPr>
          <p:cNvPr id="67" name="TextBox 66">
            <a:extLst>
              <a:ext uri="{FF2B5EF4-FFF2-40B4-BE49-F238E27FC236}">
                <a16:creationId xmlns:a16="http://schemas.microsoft.com/office/drawing/2014/main" id="{FAF2C1D8-F088-E432-3688-DB2810D75EB7}"/>
              </a:ext>
            </a:extLst>
          </p:cNvPr>
          <p:cNvSpPr txBox="1"/>
          <p:nvPr/>
        </p:nvSpPr>
        <p:spPr>
          <a:xfrm>
            <a:off x="690350" y="4799897"/>
            <a:ext cx="2104187"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Leaver · Emergency Termination</a:t>
            </a:r>
          </a:p>
        </p:txBody>
      </p:sp>
      <p:pic>
        <p:nvPicPr>
          <p:cNvPr id="68" name="Graphic 67">
            <a:extLst>
              <a:ext uri="{FF2B5EF4-FFF2-40B4-BE49-F238E27FC236}">
                <a16:creationId xmlns:a16="http://schemas.microsoft.com/office/drawing/2014/main" id="{CAED1F22-7098-847B-4D47-D64E6D4E8D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538" y="4151874"/>
            <a:ext cx="464168" cy="464168"/>
          </a:xfrm>
          <a:prstGeom prst="rect">
            <a:avLst/>
          </a:prstGeom>
        </p:spPr>
      </p:pic>
      <p:grpSp>
        <p:nvGrpSpPr>
          <p:cNvPr id="69" name="Graphic 107" descr="calendar, fast-tracked supported project">
            <a:extLst>
              <a:ext uri="{FF2B5EF4-FFF2-40B4-BE49-F238E27FC236}">
                <a16:creationId xmlns:a16="http://schemas.microsoft.com/office/drawing/2014/main" id="{77ABB2C6-E5F8-D86B-1ECB-9F56297C4C12}"/>
              </a:ext>
            </a:extLst>
          </p:cNvPr>
          <p:cNvGrpSpPr/>
          <p:nvPr/>
        </p:nvGrpSpPr>
        <p:grpSpPr>
          <a:xfrm>
            <a:off x="3341261" y="4187733"/>
            <a:ext cx="392452" cy="392450"/>
            <a:chOff x="4476035" y="3962720"/>
            <a:chExt cx="393474" cy="393474"/>
          </a:xfrm>
        </p:grpSpPr>
        <p:sp>
          <p:nvSpPr>
            <p:cNvPr id="70" name="Freeform: Shape 69">
              <a:extLst>
                <a:ext uri="{FF2B5EF4-FFF2-40B4-BE49-F238E27FC236}">
                  <a16:creationId xmlns:a16="http://schemas.microsoft.com/office/drawing/2014/main" id="{58EF2F1C-515C-EE10-AD4A-77C08D41F0F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FF58B6A3-8420-0DD1-E4B8-DEDF6B52B7EF}"/>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3F3C58D-9E99-D190-4B4A-D8EB3FC31058}"/>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67852F4-0D8E-E8EB-8D39-8D3E70F9271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137F64-9ADB-1D5E-3AE2-81ADB5276D75}"/>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0839F01-6060-C500-F722-5E2902A6700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16E21F-C086-D8DF-BACC-D1500E00D4F4}"/>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091C557-F67D-5A60-DF9C-C80C572F96E3}"/>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7490975C-8488-3089-9C08-CCB54D1A1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8154" y="3995939"/>
            <a:ext cx="779028" cy="779028"/>
          </a:xfrm>
          <a:prstGeom prst="rect">
            <a:avLst/>
          </a:prstGeom>
        </p:spPr>
      </p:pic>
      <p:pic>
        <p:nvPicPr>
          <p:cNvPr id="79" name="Graphic 78" descr="Unfollow with solid fill">
            <a:extLst>
              <a:ext uri="{FF2B5EF4-FFF2-40B4-BE49-F238E27FC236}">
                <a16:creationId xmlns:a16="http://schemas.microsoft.com/office/drawing/2014/main" id="{197BC030-5077-F442-3E17-73BA1472EF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2782278"/>
            <a:ext cx="583033" cy="583033"/>
          </a:xfrm>
          <a:prstGeom prst="rect">
            <a:avLst/>
          </a:prstGeom>
        </p:spPr>
      </p:pic>
      <p:pic>
        <p:nvPicPr>
          <p:cNvPr id="80" name="Graphic 79" descr="Unfollow with solid fill">
            <a:extLst>
              <a:ext uri="{FF2B5EF4-FFF2-40B4-BE49-F238E27FC236}">
                <a16:creationId xmlns:a16="http://schemas.microsoft.com/office/drawing/2014/main" id="{CDC7A9E8-DA8D-B710-D049-566D56B81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1401853"/>
            <a:ext cx="583033" cy="583033"/>
          </a:xfrm>
          <a:prstGeom prst="rect">
            <a:avLst/>
          </a:prstGeom>
        </p:spPr>
      </p:pic>
      <p:pic>
        <p:nvPicPr>
          <p:cNvPr id="81" name="Graphic 80" descr="Unfollow with solid fill">
            <a:extLst>
              <a:ext uri="{FF2B5EF4-FFF2-40B4-BE49-F238E27FC236}">
                <a16:creationId xmlns:a16="http://schemas.microsoft.com/office/drawing/2014/main" id="{29139CE5-7EEE-C6C0-C830-A4DCD05C62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683" y="4076374"/>
            <a:ext cx="583033" cy="583033"/>
          </a:xfrm>
          <a:prstGeom prst="rect">
            <a:avLst/>
          </a:prstGeom>
        </p:spPr>
      </p:pic>
      <p:pic>
        <p:nvPicPr>
          <p:cNvPr id="82" name="Graphic 81" descr="Unfollow with solid fill">
            <a:extLst>
              <a:ext uri="{FF2B5EF4-FFF2-40B4-BE49-F238E27FC236}">
                <a16:creationId xmlns:a16="http://schemas.microsoft.com/office/drawing/2014/main" id="{96687227-CE92-0FD0-AE82-922D8B0DBF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24" y="5444186"/>
            <a:ext cx="583033" cy="583033"/>
          </a:xfrm>
          <a:prstGeom prst="rect">
            <a:avLst/>
          </a:prstGeom>
        </p:spPr>
      </p:pic>
      <p:sp>
        <p:nvSpPr>
          <p:cNvPr id="83" name="TextBox 82">
            <a:extLst>
              <a:ext uri="{FF2B5EF4-FFF2-40B4-BE49-F238E27FC236}">
                <a16:creationId xmlns:a16="http://schemas.microsoft.com/office/drawing/2014/main" id="{0EC7BC2A-4602-2747-D678-C71679B92F1E}"/>
              </a:ext>
            </a:extLst>
          </p:cNvPr>
          <p:cNvSpPr txBox="1"/>
          <p:nvPr/>
        </p:nvSpPr>
        <p:spPr>
          <a:xfrm>
            <a:off x="2893844" y="2078041"/>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14 days before last </a:t>
            </a:r>
            <a:r>
              <a:rPr lang="en-US" sz="1100" spc="-30">
                <a:latin typeface="Segoe UI"/>
              </a:rPr>
              <a:t>d</a:t>
            </a:r>
            <a:r>
              <a:rPr kumimoji="0" lang="en-US" sz="1100" b="0" i="0" u="none" strike="noStrike" kern="1200" cap="none" spc="-30" normalizeH="0" baseline="0" noProof="0">
                <a:ln>
                  <a:noFill/>
                </a:ln>
                <a:solidFill>
                  <a:prstClr val="black"/>
                </a:solidFill>
                <a:effectLst/>
                <a:uLnTx/>
                <a:uFillTx/>
                <a:latin typeface="Segoe UI"/>
                <a:ea typeface="+mn-ea"/>
                <a:cs typeface="+mn-cs"/>
              </a:rPr>
              <a:t>ay</a:t>
            </a:r>
          </a:p>
        </p:txBody>
      </p:sp>
      <p:grpSp>
        <p:nvGrpSpPr>
          <p:cNvPr id="84" name="Graphic 107" descr="calendar, fast-tracked supported project">
            <a:extLst>
              <a:ext uri="{FF2B5EF4-FFF2-40B4-BE49-F238E27FC236}">
                <a16:creationId xmlns:a16="http://schemas.microsoft.com/office/drawing/2014/main" id="{224E0092-6CE5-9827-40E4-6FBEAAEAD815}"/>
              </a:ext>
            </a:extLst>
          </p:cNvPr>
          <p:cNvGrpSpPr/>
          <p:nvPr/>
        </p:nvGrpSpPr>
        <p:grpSpPr>
          <a:xfrm>
            <a:off x="3388726" y="1544454"/>
            <a:ext cx="392452" cy="392450"/>
            <a:chOff x="4476035" y="3962720"/>
            <a:chExt cx="393474" cy="393474"/>
          </a:xfrm>
        </p:grpSpPr>
        <p:sp>
          <p:nvSpPr>
            <p:cNvPr id="85" name="Freeform: Shape 84">
              <a:extLst>
                <a:ext uri="{FF2B5EF4-FFF2-40B4-BE49-F238E27FC236}">
                  <a16:creationId xmlns:a16="http://schemas.microsoft.com/office/drawing/2014/main" id="{C93F2EC8-33E6-9E38-08BE-29E1C255146F}"/>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21ED586-6CFC-1D3F-D976-5155C00B0B6B}"/>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E91A517-2129-A24B-8DBA-155E72F6DD1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9CF6FB7-6417-3A64-5E72-FAD5075C8A71}"/>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9B608C9-D9AF-6703-FA6D-A82B0422FC4B}"/>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0F1564F-7FBD-A9B5-A354-C50EB6465A4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B0964C6-4884-8E2F-534D-7B7AE8425F87}"/>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05935E-219C-2E9D-46FD-446FC4C5F7AB}"/>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DBD569EB-8EBD-C87C-9FD2-3BD9C0FD6D6C}"/>
              </a:ext>
            </a:extLst>
          </p:cNvPr>
          <p:cNvCxnSpPr/>
          <p:nvPr/>
        </p:nvCxnSpPr>
        <p:spPr>
          <a:xfrm>
            <a:off x="4435738" y="1418877"/>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5C450B-8110-CECA-39C7-C209F8DF0552}"/>
              </a:ext>
            </a:extLst>
          </p:cNvPr>
          <p:cNvCxnSpPr>
            <a:cxnSpLocks/>
          </p:cNvCxnSpPr>
          <p:nvPr/>
        </p:nvCxnSpPr>
        <p:spPr>
          <a:xfrm>
            <a:off x="4435738" y="2769685"/>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D5FDA-839C-FE75-A439-2E33FEB8C7A4}"/>
              </a:ext>
            </a:extLst>
          </p:cNvPr>
          <p:cNvCxnSpPr>
            <a:cxnSpLocks/>
          </p:cNvCxnSpPr>
          <p:nvPr/>
        </p:nvCxnSpPr>
        <p:spPr>
          <a:xfrm>
            <a:off x="4435098" y="4087042"/>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C134EE-E7D5-BA58-F1FE-C448D4107A73}"/>
              </a:ext>
            </a:extLst>
          </p:cNvPr>
          <p:cNvCxnSpPr>
            <a:cxnSpLocks/>
          </p:cNvCxnSpPr>
          <p:nvPr/>
        </p:nvCxnSpPr>
        <p:spPr>
          <a:xfrm>
            <a:off x="4434458" y="5444186"/>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7" name="Graphic 96" descr="No sign with solid fill">
            <a:extLst>
              <a:ext uri="{FF2B5EF4-FFF2-40B4-BE49-F238E27FC236}">
                <a16:creationId xmlns:a16="http://schemas.microsoft.com/office/drawing/2014/main" id="{93D5D885-AB56-BB7A-7220-2B17CBFA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2720" y="2829685"/>
            <a:ext cx="483411" cy="483411"/>
          </a:xfrm>
          <a:prstGeom prst="rect">
            <a:avLst/>
          </a:prstGeom>
        </p:spPr>
      </p:pic>
      <p:pic>
        <p:nvPicPr>
          <p:cNvPr id="98" name="Graphic 97" descr="No sign with solid fill">
            <a:extLst>
              <a:ext uri="{FF2B5EF4-FFF2-40B4-BE49-F238E27FC236}">
                <a16:creationId xmlns:a16="http://schemas.microsoft.com/office/drawing/2014/main" id="{CD6A6E48-3098-8335-7291-75459976E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515" y="4139838"/>
            <a:ext cx="483411" cy="483411"/>
          </a:xfrm>
          <a:prstGeom prst="rect">
            <a:avLst/>
          </a:prstGeom>
        </p:spPr>
      </p:pic>
      <p:sp>
        <p:nvSpPr>
          <p:cNvPr id="99" name="TextBox 98">
            <a:extLst>
              <a:ext uri="{FF2B5EF4-FFF2-40B4-BE49-F238E27FC236}">
                <a16:creationId xmlns:a16="http://schemas.microsoft.com/office/drawing/2014/main" id="{BB8EDFA0-0993-CA0C-98F9-213FA42164C0}"/>
              </a:ext>
            </a:extLst>
          </p:cNvPr>
          <p:cNvSpPr txBox="1"/>
          <p:nvPr/>
        </p:nvSpPr>
        <p:spPr>
          <a:xfrm>
            <a:off x="8220648" y="601813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pic>
        <p:nvPicPr>
          <p:cNvPr id="100" name="Graphic 99">
            <a:extLst>
              <a:ext uri="{FF2B5EF4-FFF2-40B4-BE49-F238E27FC236}">
                <a16:creationId xmlns:a16="http://schemas.microsoft.com/office/drawing/2014/main" id="{B0819630-352C-CECF-4AF5-2ABB13E5B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848" y="5511663"/>
            <a:ext cx="457200" cy="457200"/>
          </a:xfrm>
          <a:prstGeom prst="rect">
            <a:avLst/>
          </a:prstGeom>
        </p:spPr>
      </p:pic>
      <p:pic>
        <p:nvPicPr>
          <p:cNvPr id="101" name="Graphic 100" descr="Users with solid fill">
            <a:extLst>
              <a:ext uri="{FF2B5EF4-FFF2-40B4-BE49-F238E27FC236}">
                <a16:creationId xmlns:a16="http://schemas.microsoft.com/office/drawing/2014/main" id="{D4C35277-82CC-DFF8-CFFF-279A1EB35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0961" y="4073111"/>
            <a:ext cx="668454" cy="668454"/>
          </a:xfrm>
          <a:prstGeom prst="rect">
            <a:avLst/>
          </a:prstGeom>
        </p:spPr>
      </p:pic>
      <p:grpSp>
        <p:nvGrpSpPr>
          <p:cNvPr id="102" name="Group 101">
            <a:extLst>
              <a:ext uri="{FF2B5EF4-FFF2-40B4-BE49-F238E27FC236}">
                <a16:creationId xmlns:a16="http://schemas.microsoft.com/office/drawing/2014/main" id="{710386C6-A018-0B9A-156B-0138CB1559E7}"/>
              </a:ext>
            </a:extLst>
          </p:cNvPr>
          <p:cNvGrpSpPr/>
          <p:nvPr/>
        </p:nvGrpSpPr>
        <p:grpSpPr>
          <a:xfrm>
            <a:off x="10448447" y="5645117"/>
            <a:ext cx="482292" cy="360486"/>
            <a:chOff x="4994757" y="5629023"/>
            <a:chExt cx="482292" cy="360486"/>
          </a:xfrm>
        </p:grpSpPr>
        <p:grpSp>
          <p:nvGrpSpPr>
            <p:cNvPr id="103" name="Group 102">
              <a:extLst>
                <a:ext uri="{FF2B5EF4-FFF2-40B4-BE49-F238E27FC236}">
                  <a16:creationId xmlns:a16="http://schemas.microsoft.com/office/drawing/2014/main" id="{03B205DC-8178-9F9F-CD0F-58F5F7DBA438}"/>
                </a:ext>
              </a:extLst>
            </p:cNvPr>
            <p:cNvGrpSpPr>
              <a:grpSpLocks noChangeAspect="1"/>
            </p:cNvGrpSpPr>
            <p:nvPr/>
          </p:nvGrpSpPr>
          <p:grpSpPr>
            <a:xfrm>
              <a:off x="5019849" y="5644157"/>
              <a:ext cx="457200" cy="339785"/>
              <a:chOff x="-2732078" y="3035562"/>
              <a:chExt cx="2056050" cy="1528025"/>
            </a:xfrm>
          </p:grpSpPr>
          <p:grpSp>
            <p:nvGrpSpPr>
              <p:cNvPr id="105" name="Graphic 95">
                <a:extLst>
                  <a:ext uri="{FF2B5EF4-FFF2-40B4-BE49-F238E27FC236}">
                    <a16:creationId xmlns:a16="http://schemas.microsoft.com/office/drawing/2014/main" id="{1A40B8EC-06A5-B998-E4F7-7331224B602E}"/>
                  </a:ext>
                </a:extLst>
              </p:cNvPr>
              <p:cNvGrpSpPr/>
              <p:nvPr/>
            </p:nvGrpSpPr>
            <p:grpSpPr>
              <a:xfrm>
                <a:off x="-2732078" y="3035562"/>
                <a:ext cx="2056050" cy="1528025"/>
                <a:chOff x="-2732078" y="3035562"/>
                <a:chExt cx="2056050" cy="1528025"/>
              </a:xfrm>
            </p:grpSpPr>
            <p:sp>
              <p:nvSpPr>
                <p:cNvPr id="107" name="Freeform: Shape 106">
                  <a:extLst>
                    <a:ext uri="{FF2B5EF4-FFF2-40B4-BE49-F238E27FC236}">
                      <a16:creationId xmlns:a16="http://schemas.microsoft.com/office/drawing/2014/main" id="{15F3D573-7AA3-F679-8568-473A0E1A68AA}"/>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7161A40-D214-35E3-8061-F8D8D1828159}"/>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27C4717-1C2E-91BD-A626-31907F653BA5}"/>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C5EADD2-F9F9-2C6F-9613-F188E5A09EB8}"/>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6711F24-8705-15C5-E2D8-F1694CD7E5F3}"/>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1208BA8-744D-10A6-0E7E-B8448C56492C}"/>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CF36712-16CE-AB16-6F77-A391E7DD01BD}"/>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C77C884-3C5E-64F1-EE2C-1225B48C9D0B}"/>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Freeform: Shape 105">
                <a:extLst>
                  <a:ext uri="{FF2B5EF4-FFF2-40B4-BE49-F238E27FC236}">
                    <a16:creationId xmlns:a16="http://schemas.microsoft.com/office/drawing/2014/main" id="{D1C0AAD1-F4DC-7C78-B0FB-37C476F6FF5B}"/>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Graphic 103" descr="Close with solid fill">
              <a:extLst>
                <a:ext uri="{FF2B5EF4-FFF2-40B4-BE49-F238E27FC236}">
                  <a16:creationId xmlns:a16="http://schemas.microsoft.com/office/drawing/2014/main" id="{B0DBF2E0-3ABE-1E16-44B3-FE20DCADC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4757" y="5629023"/>
              <a:ext cx="360486" cy="360486"/>
            </a:xfrm>
            <a:prstGeom prst="rect">
              <a:avLst/>
            </a:prstGeom>
          </p:spPr>
        </p:pic>
      </p:grpSp>
      <p:sp>
        <p:nvSpPr>
          <p:cNvPr id="115" name="TextBox 114">
            <a:extLst>
              <a:ext uri="{FF2B5EF4-FFF2-40B4-BE49-F238E27FC236}">
                <a16:creationId xmlns:a16="http://schemas.microsoft.com/office/drawing/2014/main" id="{11C9623D-6D1D-2944-1C19-B4340C65A98C}"/>
              </a:ext>
            </a:extLst>
          </p:cNvPr>
          <p:cNvSpPr txBox="1"/>
          <p:nvPr/>
        </p:nvSpPr>
        <p:spPr>
          <a:xfrm>
            <a:off x="10107576" y="613708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Delete user account</a:t>
            </a:r>
          </a:p>
        </p:txBody>
      </p:sp>
      <p:sp>
        <p:nvSpPr>
          <p:cNvPr id="116" name="TextBox 115">
            <a:extLst>
              <a:ext uri="{FF2B5EF4-FFF2-40B4-BE49-F238E27FC236}">
                <a16:creationId xmlns:a16="http://schemas.microsoft.com/office/drawing/2014/main" id="{23918157-1D51-8018-E505-2C07C309E1F9}"/>
              </a:ext>
            </a:extLst>
          </p:cNvPr>
          <p:cNvSpPr txBox="1"/>
          <p:nvPr/>
        </p:nvSpPr>
        <p:spPr>
          <a:xfrm>
            <a:off x="4629342" y="6027219"/>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license assignments</a:t>
            </a:r>
          </a:p>
        </p:txBody>
      </p:sp>
      <p:pic>
        <p:nvPicPr>
          <p:cNvPr id="117" name="Graphic 116" descr="Clipboard Checked with solid fill">
            <a:extLst>
              <a:ext uri="{FF2B5EF4-FFF2-40B4-BE49-F238E27FC236}">
                <a16:creationId xmlns:a16="http://schemas.microsoft.com/office/drawing/2014/main" id="{F2D53444-80CF-00B5-2104-33DDB35701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37174" y="5494236"/>
            <a:ext cx="504804" cy="504804"/>
          </a:xfrm>
          <a:prstGeom prst="rect">
            <a:avLst/>
          </a:prstGeom>
        </p:spPr>
      </p:pic>
      <p:pic>
        <p:nvPicPr>
          <p:cNvPr id="118" name="Graphic 117" descr="Close with solid fill">
            <a:extLst>
              <a:ext uri="{FF2B5EF4-FFF2-40B4-BE49-F238E27FC236}">
                <a16:creationId xmlns:a16="http://schemas.microsoft.com/office/drawing/2014/main" id="{CC855405-011C-9830-7B22-3D9C184A30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5870" y="4316434"/>
            <a:ext cx="398636" cy="398636"/>
          </a:xfrm>
          <a:prstGeom prst="rect">
            <a:avLst/>
          </a:prstGeom>
        </p:spPr>
      </p:pic>
      <p:pic>
        <p:nvPicPr>
          <p:cNvPr id="119" name="Graphic 118" descr="Close with solid fill">
            <a:extLst>
              <a:ext uri="{FF2B5EF4-FFF2-40B4-BE49-F238E27FC236}">
                <a16:creationId xmlns:a16="http://schemas.microsoft.com/office/drawing/2014/main" id="{32ED0F89-3C3A-1C5D-2D1B-C85E064A29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6977" y="5584982"/>
            <a:ext cx="360486" cy="360486"/>
          </a:xfrm>
          <a:prstGeom prst="rect">
            <a:avLst/>
          </a:prstGeom>
        </p:spPr>
      </p:pic>
      <p:sp>
        <p:nvSpPr>
          <p:cNvPr id="120" name="TextBox 119">
            <a:extLst>
              <a:ext uri="{FF2B5EF4-FFF2-40B4-BE49-F238E27FC236}">
                <a16:creationId xmlns:a16="http://schemas.microsoft.com/office/drawing/2014/main" id="{6647C8EE-850B-10E8-9D51-3F4DF05A28B4}"/>
              </a:ext>
            </a:extLst>
          </p:cNvPr>
          <p:cNvSpPr txBox="1"/>
          <p:nvPr/>
        </p:nvSpPr>
        <p:spPr>
          <a:xfrm>
            <a:off x="8236031" y="1990805"/>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selected Teams</a:t>
            </a:r>
          </a:p>
        </p:txBody>
      </p:sp>
      <p:pic>
        <p:nvPicPr>
          <p:cNvPr id="121" name="Graphic 120">
            <a:extLst>
              <a:ext uri="{FF2B5EF4-FFF2-40B4-BE49-F238E27FC236}">
                <a16:creationId xmlns:a16="http://schemas.microsoft.com/office/drawing/2014/main" id="{8B824296-716A-C7C8-44CD-2E7649D65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28" y="1340882"/>
            <a:ext cx="779028" cy="779028"/>
          </a:xfrm>
          <a:prstGeom prst="rect">
            <a:avLst/>
          </a:prstGeom>
        </p:spPr>
      </p:pic>
      <p:sp>
        <p:nvSpPr>
          <p:cNvPr id="122" name="TextBox 121">
            <a:extLst>
              <a:ext uri="{FF2B5EF4-FFF2-40B4-BE49-F238E27FC236}">
                <a16:creationId xmlns:a16="http://schemas.microsoft.com/office/drawing/2014/main" id="{F221085D-2B29-DEA3-EB6D-E45D02E57E80}"/>
              </a:ext>
            </a:extLst>
          </p:cNvPr>
          <p:cNvSpPr txBox="1"/>
          <p:nvPr/>
        </p:nvSpPr>
        <p:spPr>
          <a:xfrm>
            <a:off x="10029544" y="199783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selected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Groups</a:t>
            </a:r>
          </a:p>
        </p:txBody>
      </p:sp>
      <p:pic>
        <p:nvPicPr>
          <p:cNvPr id="123" name="Graphic 122" descr="Users with solid fill">
            <a:extLst>
              <a:ext uri="{FF2B5EF4-FFF2-40B4-BE49-F238E27FC236}">
                <a16:creationId xmlns:a16="http://schemas.microsoft.com/office/drawing/2014/main" id="{F8ADD7FB-A976-88A2-F767-29B9030652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8728" y="1392588"/>
            <a:ext cx="668454" cy="668454"/>
          </a:xfrm>
          <a:prstGeom prst="rect">
            <a:avLst/>
          </a:prstGeom>
        </p:spPr>
      </p:pic>
      <p:sp>
        <p:nvSpPr>
          <p:cNvPr id="124" name="TextBox 123">
            <a:extLst>
              <a:ext uri="{FF2B5EF4-FFF2-40B4-BE49-F238E27FC236}">
                <a16:creationId xmlns:a16="http://schemas.microsoft.com/office/drawing/2014/main" id="{F8861BFE-6560-66AF-E6E4-9D9E5B310813}"/>
              </a:ext>
            </a:extLst>
          </p:cNvPr>
          <p:cNvSpPr txBox="1"/>
          <p:nvPr/>
        </p:nvSpPr>
        <p:spPr>
          <a:xfrm>
            <a:off x="6465064" y="3321739"/>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125" name="Graphic 124">
            <a:extLst>
              <a:ext uri="{FF2B5EF4-FFF2-40B4-BE49-F238E27FC236}">
                <a16:creationId xmlns:a16="http://schemas.microsoft.com/office/drawing/2014/main" id="{AFC7DBD8-85C6-C8A6-68D7-0D35423AC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963" y="2664765"/>
            <a:ext cx="779028" cy="779028"/>
          </a:xfrm>
          <a:prstGeom prst="rect">
            <a:avLst/>
          </a:prstGeom>
        </p:spPr>
      </p:pic>
      <p:sp>
        <p:nvSpPr>
          <p:cNvPr id="126" name="TextBox 125">
            <a:extLst>
              <a:ext uri="{FF2B5EF4-FFF2-40B4-BE49-F238E27FC236}">
                <a16:creationId xmlns:a16="http://schemas.microsoft.com/office/drawing/2014/main" id="{1954624A-174B-7385-BADF-BCE843FA96E7}"/>
              </a:ext>
            </a:extLst>
          </p:cNvPr>
          <p:cNvSpPr txBox="1"/>
          <p:nvPr/>
        </p:nvSpPr>
        <p:spPr>
          <a:xfrm>
            <a:off x="10158354" y="3284947"/>
            <a:ext cx="1188984"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pic>
        <p:nvPicPr>
          <p:cNvPr id="127" name="Graphic 126">
            <a:extLst>
              <a:ext uri="{FF2B5EF4-FFF2-40B4-BE49-F238E27FC236}">
                <a16:creationId xmlns:a16="http://schemas.microsoft.com/office/drawing/2014/main" id="{0E7CE15E-6C8F-025C-7A1E-AEEA513EE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4918" y="2783909"/>
            <a:ext cx="464168" cy="464168"/>
          </a:xfrm>
          <a:prstGeom prst="rect">
            <a:avLst/>
          </a:prstGeom>
        </p:spPr>
      </p:pic>
      <p:sp>
        <p:nvSpPr>
          <p:cNvPr id="128" name="TextBox 127">
            <a:extLst>
              <a:ext uri="{FF2B5EF4-FFF2-40B4-BE49-F238E27FC236}">
                <a16:creationId xmlns:a16="http://schemas.microsoft.com/office/drawing/2014/main" id="{98651120-9C2B-541F-827F-3A3EDB4BB67D}"/>
              </a:ext>
            </a:extLst>
          </p:cNvPr>
          <p:cNvSpPr txBox="1"/>
          <p:nvPr/>
        </p:nvSpPr>
        <p:spPr>
          <a:xfrm>
            <a:off x="8195363" y="332199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pic>
        <p:nvPicPr>
          <p:cNvPr id="129" name="Graphic 128" descr="Users with solid fill">
            <a:extLst>
              <a:ext uri="{FF2B5EF4-FFF2-40B4-BE49-F238E27FC236}">
                <a16:creationId xmlns:a16="http://schemas.microsoft.com/office/drawing/2014/main" id="{B6FB15CC-E52C-9F03-880F-E7912A892D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4547" y="2742191"/>
            <a:ext cx="668454" cy="668454"/>
          </a:xfrm>
          <a:prstGeom prst="rect">
            <a:avLst/>
          </a:prstGeom>
        </p:spPr>
      </p:pic>
      <p:pic>
        <p:nvPicPr>
          <p:cNvPr id="130" name="Graphic 129" descr="Close with solid fill">
            <a:extLst>
              <a:ext uri="{FF2B5EF4-FFF2-40B4-BE49-F238E27FC236}">
                <a16:creationId xmlns:a16="http://schemas.microsoft.com/office/drawing/2014/main" id="{A13C1BC8-568A-D223-FA98-B6FE23DC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79456" y="2985514"/>
            <a:ext cx="398636" cy="398636"/>
          </a:xfrm>
          <a:prstGeom prst="rect">
            <a:avLst/>
          </a:prstGeom>
        </p:spPr>
      </p:pic>
    </p:spTree>
    <p:extLst>
      <p:ext uri="{BB962C8B-B14F-4D97-AF65-F5344CB8AC3E}">
        <p14:creationId xmlns:p14="http://schemas.microsoft.com/office/powerpoint/2010/main" val="12120104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7" y="4609475"/>
            <a:ext cx="6326558" cy="167889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99F3FFC-55BB-BDA8-E5EB-1975DAD2239B}"/>
              </a:ext>
            </a:extLst>
          </p:cNvPr>
          <p:cNvSpPr/>
          <p:nvPr/>
        </p:nvSpPr>
        <p:spPr>
          <a:xfrm>
            <a:off x="8964117" y="2930576"/>
            <a:ext cx="2116111" cy="177633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3311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Pre-Offboarding of an employee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before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703672"/>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Offboard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(Disable User Account,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9912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 (Cont’d)</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Post-Offboarding of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all licenses for user, Remove user from all Teams, Delete User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7119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2508847" y="2981985"/>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2175444" y="2597470"/>
            <a:ext cx="1917778" cy="307777"/>
          </a:xfrm>
          <a:prstGeom prst="rect">
            <a:avLst/>
          </a:prstGeom>
          <a:noFill/>
        </p:spPr>
        <p:txBody>
          <a:bodyPr wrap="square" rtlCol="0">
            <a:spAutoFit/>
          </a:bodyPr>
          <a:lstStyle/>
          <a:p>
            <a:r>
              <a:rPr lang="en-US" sz="1400" b="1"/>
              <a:t>HR provisioning</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a:off x="1769177" y="2943790"/>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9055098" y="285451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273952" y="2981985"/>
            <a:ext cx="862439" cy="338554"/>
          </a:xfrm>
          <a:prstGeom prst="rect">
            <a:avLst/>
          </a:prstGeom>
          <a:noFill/>
        </p:spPr>
        <p:txBody>
          <a:bodyPr wrap="square" rtlCol="0">
            <a:spAutoFit/>
          </a:bodyPr>
          <a:lstStyle/>
          <a:p>
            <a:r>
              <a:rPr lang="en-US" sz="160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91977" y="2981985"/>
            <a:ext cx="862439" cy="338554"/>
          </a:xfrm>
          <a:prstGeom prst="rect">
            <a:avLst/>
          </a:prstGeom>
          <a:noFill/>
        </p:spPr>
        <p:txBody>
          <a:bodyPr wrap="square" rtlCol="0">
            <a:spAutoFit/>
          </a:bodyPr>
          <a:lstStyle/>
          <a:p>
            <a:r>
              <a:rPr lang="en-US" sz="1600"/>
              <a:t>3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7280404" y="2304419"/>
            <a:ext cx="1593040" cy="584775"/>
          </a:xfrm>
          <a:prstGeom prst="rect">
            <a:avLst/>
          </a:prstGeom>
          <a:noFill/>
        </p:spPr>
        <p:txBody>
          <a:bodyPr wrap="square" rtlCol="0">
            <a:spAutoFit/>
          </a:bodyPr>
          <a:lstStyle/>
          <a:p>
            <a:r>
              <a:rPr lang="en-US" sz="1600" b="1"/>
              <a:t>Lifecycle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369400"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470004" y="2981985"/>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225504" y="2593651"/>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4242689"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264183"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4725005" y="2352815"/>
            <a:ext cx="1593040" cy="584775"/>
          </a:xfrm>
          <a:prstGeom prst="rect">
            <a:avLst/>
          </a:prstGeom>
          <a:noFill/>
        </p:spPr>
        <p:txBody>
          <a:bodyPr wrap="square" rtlCol="0">
            <a:spAutoFit/>
          </a:bodyPr>
          <a:lstStyle/>
          <a:p>
            <a:r>
              <a:rPr lang="en-US" sz="1600" b="1"/>
              <a:t>SaaS Apps provisioning</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Removing access</a:t>
            </a:r>
            <a:endParaRPr lang="en-US" sz="1600">
              <a:solidFill>
                <a:schemeClr val="accent1"/>
              </a:solidFill>
            </a:endParaRP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906DE0F-94BC-A23D-53B9-FB18F5C56C2B}"/>
              </a:ext>
            </a:extLst>
          </p:cNvPr>
          <p:cNvPicPr>
            <a:picLocks noChangeAspect="1"/>
          </p:cNvPicPr>
          <p:nvPr/>
        </p:nvPicPr>
        <p:blipFill>
          <a:blip r:embed="rId3"/>
          <a:stretch>
            <a:fillRect/>
          </a:stretch>
        </p:blipFill>
        <p:spPr>
          <a:xfrm>
            <a:off x="6429616" y="2061397"/>
            <a:ext cx="5504135" cy="3073287"/>
          </a:xfrm>
          <a:prstGeom prst="rect">
            <a:avLst/>
          </a:prstGeom>
        </p:spPr>
      </p:pic>
      <p:sp>
        <p:nvSpPr>
          <p:cNvPr id="6" name="Rectangle 5">
            <a:extLst>
              <a:ext uri="{FF2B5EF4-FFF2-40B4-BE49-F238E27FC236}">
                <a16:creationId xmlns:a16="http://schemas.microsoft.com/office/drawing/2014/main" id="{C70A8A89-6426-684A-3111-0F18EB796243}"/>
              </a:ext>
            </a:extLst>
          </p:cNvPr>
          <p:cNvSpPr/>
          <p:nvPr/>
        </p:nvSpPr>
        <p:spPr bwMode="auto">
          <a:xfrm>
            <a:off x="7407901" y="2494482"/>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595A385-681E-0D2B-991E-8D19EDD91F4C}"/>
              </a:ext>
            </a:extLst>
          </p:cNvPr>
          <p:cNvSpPr/>
          <p:nvPr/>
        </p:nvSpPr>
        <p:spPr bwMode="auto">
          <a:xfrm>
            <a:off x="7407901" y="3105782"/>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1CDE7B7-93C6-9896-A711-D15B8CB7DF20}"/>
              </a:ext>
            </a:extLst>
          </p:cNvPr>
          <p:cNvSpPr txBox="1"/>
          <p:nvPr/>
        </p:nvSpPr>
        <p:spPr>
          <a:xfrm>
            <a:off x="585217" y="1333411"/>
            <a:ext cx="5362162" cy="3623300"/>
          </a:xfrm>
          <a:prstGeom prst="rect">
            <a:avLst/>
          </a:prstGeom>
          <a:noFill/>
        </p:spPr>
        <p:txBody>
          <a:bodyPr wrap="square">
            <a:spAutoFit/>
          </a:bodyPr>
          <a:lstStyle/>
          <a:p>
            <a:endParaRPr lang="en-US"/>
          </a:p>
          <a:p>
            <a:r>
              <a:rPr lang="en-US" b="1">
                <a:solidFill>
                  <a:schemeClr val="accent1"/>
                </a:solidFill>
              </a:rPr>
              <a:t>Applications</a:t>
            </a:r>
          </a:p>
          <a:p>
            <a:pPr marL="285750" indent="-285750">
              <a:buFont typeface="Arial" panose="020B0604020202020204" pitchFamily="34" charset="0"/>
              <a:buChar char="•"/>
            </a:pPr>
            <a:r>
              <a:rPr lang="en-US"/>
              <a:t>Microsoft Entra ID provisioning service keeps source and target systems in sync</a:t>
            </a:r>
          </a:p>
          <a:p>
            <a:pPr marL="285750" indent="-285750">
              <a:buFont typeface="Arial" panose="020B0604020202020204" pitchFamily="34" charset="0"/>
              <a:buChar char="•"/>
            </a:pPr>
            <a:r>
              <a:rPr lang="en-US"/>
              <a:t>De-provisioning accounts when users should not have access anymore:</a:t>
            </a:r>
          </a:p>
          <a:p>
            <a:pPr marL="742933" lvl="1" indent="-285750">
              <a:buFont typeface="Arial" panose="020B0604020202020204" pitchFamily="34" charset="0"/>
              <a:buChar char="•"/>
            </a:pPr>
            <a:r>
              <a:rPr lang="en-US"/>
              <a:t>The user account is deleted in Entra ID</a:t>
            </a:r>
          </a:p>
          <a:p>
            <a:pPr marL="742933" lvl="1" indent="-285750">
              <a:buFont typeface="Arial" panose="020B0604020202020204" pitchFamily="34" charset="0"/>
              <a:buChar char="•"/>
            </a:pPr>
            <a:r>
              <a:rPr lang="en-US"/>
              <a:t>The user is unassigned from the application</a:t>
            </a:r>
          </a:p>
          <a:p>
            <a:pPr marL="742933" lvl="1" indent="-285750">
              <a:buFont typeface="Arial" panose="020B0604020202020204" pitchFamily="34" charset="0"/>
              <a:buChar char="•"/>
            </a:pPr>
            <a:r>
              <a:rPr lang="en-US"/>
              <a:t>The user no longer meets a scoping filter and goes out of scope</a:t>
            </a:r>
          </a:p>
          <a:p>
            <a:pPr marL="742933" lvl="1" indent="-285750">
              <a:buFont typeface="Arial" panose="020B0604020202020204" pitchFamily="34" charset="0"/>
              <a:buChar char="•"/>
            </a:pPr>
            <a:r>
              <a:rPr lang="en-US"/>
              <a:t>The </a:t>
            </a:r>
            <a:r>
              <a:rPr lang="en-US" err="1"/>
              <a:t>AccountEnabled</a:t>
            </a:r>
            <a:r>
              <a:rPr lang="en-US"/>
              <a:t> property is set to False</a:t>
            </a:r>
          </a:p>
          <a:p>
            <a:pPr marL="285750" indent="-285750">
              <a:buFont typeface="Arial" panose="020B0604020202020204" pitchFamily="34" charset="0"/>
              <a:buChar char="•"/>
            </a:pPr>
            <a:r>
              <a:rPr lang="en-US"/>
              <a:t>Soft delete a user by default if the application supports soft deletes</a:t>
            </a:r>
          </a:p>
        </p:txBody>
      </p:sp>
    </p:spTree>
    <p:extLst>
      <p:ext uri="{BB962C8B-B14F-4D97-AF65-F5344CB8AC3E}">
        <p14:creationId xmlns:p14="http://schemas.microsoft.com/office/powerpoint/2010/main" val="4153453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26ED-78B5-21D3-1430-20794E5F149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Lifecycle Workflows custom extensions</a:t>
            </a:r>
          </a:p>
        </p:txBody>
      </p:sp>
      <p:sp>
        <p:nvSpPr>
          <p:cNvPr id="3" name="TextBox 2">
            <a:extLst>
              <a:ext uri="{FF2B5EF4-FFF2-40B4-BE49-F238E27FC236}">
                <a16:creationId xmlns:a16="http://schemas.microsoft.com/office/drawing/2014/main" id="{A68F5071-F75F-1922-37AD-547B70EFCEC0}"/>
              </a:ext>
            </a:extLst>
          </p:cNvPr>
          <p:cNvSpPr txBox="1"/>
          <p:nvPr/>
        </p:nvSpPr>
        <p:spPr>
          <a:xfrm>
            <a:off x="838200" y="4686864"/>
            <a:ext cx="10515600" cy="1708160"/>
          </a:xfrm>
          <a:prstGeom prst="rect">
            <a:avLst/>
          </a:prstGeom>
          <a:noFill/>
        </p:spPr>
        <p:txBody>
          <a:bodyPr wrap="square" rtlCol="0">
            <a:spAutoFit/>
          </a:bodyPr>
          <a:lstStyle/>
          <a:p>
            <a:pPr defTabSz="932654">
              <a:spcAft>
                <a:spcPts val="600"/>
              </a:spcAft>
            </a:pPr>
            <a:r>
              <a:rPr lang="en-US" sz="1800" b="1" kern="1200">
                <a:solidFill>
                  <a:schemeClr val="tx1"/>
                </a:solidFill>
                <a:latin typeface="+mn-lt"/>
                <a:ea typeface="+mn-ea"/>
                <a:cs typeface="+mn-cs"/>
              </a:rPr>
              <a:t>Prerequisites: </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An Azure subscription</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 resource group</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Permissions to create a new consumption-based Logic App or access to an existing consumption-based Logic App</a:t>
            </a:r>
            <a:endParaRPr lang="en-US"/>
          </a:p>
        </p:txBody>
      </p:sp>
      <p:sp>
        <p:nvSpPr>
          <p:cNvPr id="5" name="TextBox 4">
            <a:extLst>
              <a:ext uri="{FF2B5EF4-FFF2-40B4-BE49-F238E27FC236}">
                <a16:creationId xmlns:a16="http://schemas.microsoft.com/office/drawing/2014/main" id="{A1C23BC4-28AE-8B19-DB6E-8CF4878B0510}"/>
              </a:ext>
            </a:extLst>
          </p:cNvPr>
          <p:cNvSpPr txBox="1"/>
          <p:nvPr/>
        </p:nvSpPr>
        <p:spPr>
          <a:xfrm>
            <a:off x="838200" y="2037169"/>
            <a:ext cx="8027886" cy="2462213"/>
          </a:xfrm>
          <a:prstGeom prst="rect">
            <a:avLst/>
          </a:prstGeom>
          <a:noFill/>
        </p:spPr>
        <p:txBody>
          <a:bodyPr wrap="square" rtlCol="0">
            <a:spAutoFit/>
          </a:bodyPr>
          <a:lstStyle>
            <a:defPPr>
              <a:defRPr lang="en-US"/>
            </a:defPPr>
            <a:lvl1pPr>
              <a:defRPr b="1"/>
            </a:lvl1pPr>
          </a:lstStyle>
          <a:p>
            <a:pPr defTabSz="932654">
              <a:spcAft>
                <a:spcPts val="600"/>
              </a:spcAft>
            </a:pPr>
            <a:r>
              <a:rPr lang="en-US" sz="1800" b="0" kern="1200">
                <a:solidFill>
                  <a:schemeClr val="tx1"/>
                </a:solidFill>
                <a:latin typeface="+mn-lt"/>
                <a:ea typeface="+mn-ea"/>
                <a:cs typeface="+mn-cs"/>
              </a:rPr>
              <a:t>Allows you to create workflows using extensions like Logic Apps. With the extensibility feature, you're able to utilize the concept of custom task extensions to call-out to external systems as part of a workflow. </a:t>
            </a:r>
          </a:p>
          <a:p>
            <a:pPr defTabSz="932654">
              <a:spcAft>
                <a:spcPts val="600"/>
              </a:spcAft>
            </a:pPr>
            <a:endParaRPr lang="en-US" sz="1800" b="0" kern="1200">
              <a:solidFill>
                <a:schemeClr val="tx1"/>
              </a:solidFill>
              <a:latin typeface="+mn-lt"/>
              <a:ea typeface="+mn-ea"/>
              <a:cs typeface="+mn-cs"/>
            </a:endParaRPr>
          </a:p>
          <a:p>
            <a:pPr defTabSz="932654">
              <a:spcAft>
                <a:spcPts val="600"/>
              </a:spcAft>
            </a:pPr>
            <a:r>
              <a:rPr lang="en-US" sz="1800" b="0" kern="1200">
                <a:solidFill>
                  <a:schemeClr val="tx1"/>
                </a:solidFill>
                <a:latin typeface="+mn-lt"/>
                <a:ea typeface="+mn-ea"/>
                <a:cs typeface="+mn-cs"/>
              </a:rPr>
              <a:t>For example, when a user joins your organization, you can have a workflow with a custom task extension that assigns a Teams number, or have a separate workflow that grants access to an email account for a manager when a user leaves</a:t>
            </a:r>
            <a:endParaRPr lang="en-US" b="0"/>
          </a:p>
        </p:txBody>
      </p:sp>
    </p:spTree>
    <p:extLst>
      <p:ext uri="{BB962C8B-B14F-4D97-AF65-F5344CB8AC3E}">
        <p14:creationId xmlns:p14="http://schemas.microsoft.com/office/powerpoint/2010/main" val="20394388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999D-BD5B-20B4-1E75-3A903DB7C770}"/>
              </a:ext>
            </a:extLst>
          </p:cNvPr>
          <p:cNvSpPr>
            <a:spLocks noGrp="1"/>
          </p:cNvSpPr>
          <p:nvPr>
            <p:ph type="title"/>
          </p:nvPr>
        </p:nvSpPr>
        <p:spPr/>
        <p:txBody>
          <a:bodyPr/>
          <a:lstStyle/>
          <a:p>
            <a:r>
              <a:rPr lang="en-US"/>
              <a:t>Azure logic Apps high-level steps</a:t>
            </a:r>
          </a:p>
        </p:txBody>
      </p:sp>
      <p:graphicFrame>
        <p:nvGraphicFramePr>
          <p:cNvPr id="4" name="Diagram 3">
            <a:extLst>
              <a:ext uri="{FF2B5EF4-FFF2-40B4-BE49-F238E27FC236}">
                <a16:creationId xmlns:a16="http://schemas.microsoft.com/office/drawing/2014/main" id="{3DE65B16-9F87-F035-06E0-91F7A9071519}"/>
              </a:ext>
            </a:extLst>
          </p:cNvPr>
          <p:cNvGraphicFramePr/>
          <p:nvPr/>
        </p:nvGraphicFramePr>
        <p:xfrm>
          <a:off x="3998823" y="1288211"/>
          <a:ext cx="7537570" cy="456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gik-App-Dienst | Microsoft Azure">
            <a:extLst>
              <a:ext uri="{FF2B5EF4-FFF2-40B4-BE49-F238E27FC236}">
                <a16:creationId xmlns:a16="http://schemas.microsoft.com/office/drawing/2014/main" id="{B3DEE74B-C42D-51DC-9D49-312EB98C1F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628" y="3839901"/>
            <a:ext cx="1941278" cy="10191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a:extLst>
              <a:ext uri="{FF2B5EF4-FFF2-40B4-BE49-F238E27FC236}">
                <a16:creationId xmlns:a16="http://schemas.microsoft.com/office/drawing/2014/main" id="{0D78BF39-C7C6-67CB-3538-A3FE9AE47518}"/>
              </a:ext>
            </a:extLst>
          </p:cNvPr>
          <p:cNvPicPr>
            <a:picLocks noChangeAspect="1"/>
          </p:cNvPicPr>
          <p:nvPr/>
        </p:nvPicPr>
        <p:blipFill>
          <a:blip r:embed="rId8"/>
          <a:srcRect/>
          <a:stretch/>
        </p:blipFill>
        <p:spPr>
          <a:xfrm>
            <a:off x="1355681" y="1915964"/>
            <a:ext cx="1019171" cy="1019171"/>
          </a:xfrm>
          <a:prstGeom prst="rect">
            <a:avLst/>
          </a:prstGeom>
        </p:spPr>
      </p:pic>
      <p:pic>
        <p:nvPicPr>
          <p:cNvPr id="19" name="Graphic 18" descr="Badge Tick1 with solid fill">
            <a:extLst>
              <a:ext uri="{FF2B5EF4-FFF2-40B4-BE49-F238E27FC236}">
                <a16:creationId xmlns:a16="http://schemas.microsoft.com/office/drawing/2014/main" id="{404F86A6-E33A-CFDA-ECE6-C39F78D9C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1407919"/>
            <a:ext cx="914400" cy="914400"/>
          </a:xfrm>
          <a:prstGeom prst="rect">
            <a:avLst/>
          </a:prstGeom>
        </p:spPr>
      </p:pic>
      <p:pic>
        <p:nvPicPr>
          <p:cNvPr id="20" name="Graphic 19" descr="Badge Tick1 with solid fill">
            <a:extLst>
              <a:ext uri="{FF2B5EF4-FFF2-40B4-BE49-F238E27FC236}">
                <a16:creationId xmlns:a16="http://schemas.microsoft.com/office/drawing/2014/main" id="{6C3189D0-DCCC-A8B6-6959-BD4990914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2261840"/>
            <a:ext cx="914400" cy="914400"/>
          </a:xfrm>
          <a:prstGeom prst="rect">
            <a:avLst/>
          </a:prstGeom>
        </p:spPr>
      </p:pic>
      <p:pic>
        <p:nvPicPr>
          <p:cNvPr id="22" name="Graphic 21" descr="Badge Tick1 with solid fill">
            <a:extLst>
              <a:ext uri="{FF2B5EF4-FFF2-40B4-BE49-F238E27FC236}">
                <a16:creationId xmlns:a16="http://schemas.microsoft.com/office/drawing/2014/main" id="{EA5F20C8-D2B0-F9E5-3C69-192BE0637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3634" y="3115761"/>
            <a:ext cx="914400" cy="914400"/>
          </a:xfrm>
          <a:prstGeom prst="rect">
            <a:avLst/>
          </a:prstGeom>
        </p:spPr>
      </p:pic>
      <p:pic>
        <p:nvPicPr>
          <p:cNvPr id="23" name="Graphic 22" descr="Badge Tick1 with solid fill">
            <a:extLst>
              <a:ext uri="{FF2B5EF4-FFF2-40B4-BE49-F238E27FC236}">
                <a16:creationId xmlns:a16="http://schemas.microsoft.com/office/drawing/2014/main" id="{A38C36AE-FD7C-54E8-AAD9-73B97D0C0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3969682"/>
            <a:ext cx="914400" cy="914400"/>
          </a:xfrm>
          <a:prstGeom prst="rect">
            <a:avLst/>
          </a:prstGeom>
        </p:spPr>
      </p:pic>
      <p:pic>
        <p:nvPicPr>
          <p:cNvPr id="24" name="Graphic 23" descr="Badge Tick1 with solid fill">
            <a:extLst>
              <a:ext uri="{FF2B5EF4-FFF2-40B4-BE49-F238E27FC236}">
                <a16:creationId xmlns:a16="http://schemas.microsoft.com/office/drawing/2014/main" id="{EA780BEB-083F-4BAF-9AF8-1F267BD3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4823603"/>
            <a:ext cx="914400" cy="914400"/>
          </a:xfrm>
          <a:prstGeom prst="rect">
            <a:avLst/>
          </a:prstGeom>
        </p:spPr>
      </p:pic>
    </p:spTree>
    <p:extLst>
      <p:ext uri="{BB962C8B-B14F-4D97-AF65-F5344CB8AC3E}">
        <p14:creationId xmlns:p14="http://schemas.microsoft.com/office/powerpoint/2010/main" val="38975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9044294" cy="560369"/>
          </a:xfrm>
        </p:spPr>
        <p:txBody>
          <a:bodyPr>
            <a:normAutofit fontScale="90000"/>
          </a:bodyPr>
          <a:lstStyle/>
          <a:p>
            <a:r>
              <a:rPr lang="en-US" sz="3600"/>
              <a:t>POC Deployment  - Lifecycle Workflows (LCW)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64018" y="1446048"/>
          <a:ext cx="9748716" cy="347472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259098">
                <a:tc>
                  <a:txBody>
                    <a:bodyPr/>
                    <a:lstStyle/>
                    <a:p>
                      <a:r>
                        <a:rPr lang="en-US" sz="1200" noProof="0"/>
                        <a:t>1. How to sync attributes for LCW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hlinkClick r:id="rId3"/>
                        </a:rPr>
                        <a:t>Sync attributes for Lifecycle Workflows</a:t>
                      </a:r>
                      <a:endParaRPr lang="en-US" sz="1200"/>
                    </a:p>
                  </a:txBody>
                  <a:tcPr/>
                </a:tc>
                <a:extLst>
                  <a:ext uri="{0D108BD9-81ED-4DB2-BD59-A6C34878D82A}">
                    <a16:rowId xmlns:a16="http://schemas.microsoft.com/office/drawing/2014/main" val="3907080854"/>
                  </a:ext>
                </a:extLst>
              </a:tr>
              <a:tr h="259098">
                <a:tc>
                  <a:txBody>
                    <a:bodyPr/>
                    <a:lstStyle/>
                    <a:p>
                      <a:r>
                        <a:rPr lang="en-US" sz="1200" noProof="0">
                          <a:sym typeface="Wingdings" panose="05000000000000000000" pitchFamily="2" charset="2"/>
                        </a:rPr>
                        <a:t>2. Prepare user accounts</a:t>
                      </a:r>
                      <a:endParaRPr lang="en-US" sz="1200" noProof="0"/>
                    </a:p>
                  </a:txBody>
                  <a:tcPr/>
                </a:tc>
                <a:tc>
                  <a:txBody>
                    <a:bodyPr/>
                    <a:lstStyle/>
                    <a:p>
                      <a:r>
                        <a:rPr lang="en-US" sz="1200">
                          <a:hlinkClick r:id="rId4"/>
                        </a:rPr>
                        <a:t>Prepare user accounts for LCW</a:t>
                      </a:r>
                      <a:endParaRPr lang="de-DE" sz="1200"/>
                    </a:p>
                  </a:txBody>
                  <a:tcPr/>
                </a:tc>
                <a:extLst>
                  <a:ext uri="{0D108BD9-81ED-4DB2-BD59-A6C34878D82A}">
                    <a16:rowId xmlns:a16="http://schemas.microsoft.com/office/drawing/2014/main" val="320479324"/>
                  </a:ext>
                </a:extLst>
              </a:tr>
              <a:tr h="259098">
                <a:tc>
                  <a:txBody>
                    <a:bodyPr/>
                    <a:lstStyle/>
                    <a:p>
                      <a:r>
                        <a:rPr lang="en-US" sz="1200" noProof="0"/>
                        <a:t>3. Onboard pre-hire employee</a:t>
                      </a:r>
                    </a:p>
                  </a:txBody>
                  <a:tcPr/>
                </a:tc>
                <a:tc>
                  <a:txBody>
                    <a:bodyPr/>
                    <a:lstStyle/>
                    <a:p>
                      <a:r>
                        <a:rPr lang="en-US" sz="1200">
                          <a:hlinkClick r:id="rId5"/>
                        </a:rPr>
                        <a:t>Automate pre-hire tasks for an employee</a:t>
                      </a:r>
                      <a:endParaRPr lang="de-DE" sz="1200"/>
                    </a:p>
                  </a:txBody>
                  <a:tcPr/>
                </a:tc>
                <a:extLst>
                  <a:ext uri="{0D108BD9-81ED-4DB2-BD59-A6C34878D82A}">
                    <a16:rowId xmlns:a16="http://schemas.microsoft.com/office/drawing/2014/main" val="843221250"/>
                  </a:ext>
                </a:extLst>
              </a:tr>
              <a:tr h="259098">
                <a:tc>
                  <a:txBody>
                    <a:bodyPr/>
                    <a:lstStyle/>
                    <a:p>
                      <a:r>
                        <a:rPr lang="en-US" sz="1200" noProof="0"/>
                        <a:t>4. Onboard new hire employee</a:t>
                      </a:r>
                    </a:p>
                  </a:txBody>
                  <a:tcPr/>
                </a:tc>
                <a:tc>
                  <a:txBody>
                    <a:bodyPr/>
                    <a:lstStyle/>
                    <a:p>
                      <a:r>
                        <a:rPr lang="en-US" sz="1200">
                          <a:hlinkClick r:id="rId6"/>
                        </a:rPr>
                        <a:t>Automate Onboarding a new employee</a:t>
                      </a:r>
                      <a:endParaRPr lang="de-DE" sz="1200"/>
                    </a:p>
                  </a:txBody>
                  <a:tcPr/>
                </a:tc>
                <a:extLst>
                  <a:ext uri="{0D108BD9-81ED-4DB2-BD59-A6C34878D82A}">
                    <a16:rowId xmlns:a16="http://schemas.microsoft.com/office/drawing/2014/main" val="1351609545"/>
                  </a:ext>
                </a:extLst>
              </a:tr>
              <a:tr h="259098">
                <a:tc>
                  <a:txBody>
                    <a:bodyPr/>
                    <a:lstStyle/>
                    <a:p>
                      <a:r>
                        <a:rPr lang="en-US" sz="1200" noProof="0"/>
                        <a:t>5. Post-Onboarding of an employee</a:t>
                      </a:r>
                    </a:p>
                  </a:txBody>
                  <a:tcPr/>
                </a:tc>
                <a:tc>
                  <a:txBody>
                    <a:bodyPr/>
                    <a:lstStyle/>
                    <a:p>
                      <a:r>
                        <a:rPr lang="en-US" sz="1200">
                          <a:hlinkClick r:id="rId7"/>
                        </a:rPr>
                        <a:t>Automate Post-Onboarding of an employee</a:t>
                      </a:r>
                      <a:r>
                        <a:rPr lang="de-DE" sz="1200"/>
                        <a:t> </a:t>
                      </a:r>
                    </a:p>
                  </a:txBody>
                  <a:tcPr/>
                </a:tc>
                <a:extLst>
                  <a:ext uri="{0D108BD9-81ED-4DB2-BD59-A6C34878D82A}">
                    <a16:rowId xmlns:a16="http://schemas.microsoft.com/office/drawing/2014/main" val="637698052"/>
                  </a:ext>
                </a:extLst>
              </a:tr>
              <a:tr h="259098">
                <a:tc>
                  <a:txBody>
                    <a:bodyPr/>
                    <a:lstStyle/>
                    <a:p>
                      <a:r>
                        <a:rPr lang="en-US" sz="1200" noProof="0"/>
                        <a:t>6. Real-time employee change</a:t>
                      </a:r>
                    </a:p>
                  </a:txBody>
                  <a:tcPr/>
                </a:tc>
                <a:tc>
                  <a:txBody>
                    <a:bodyPr/>
                    <a:lstStyle/>
                    <a:p>
                      <a:r>
                        <a:rPr lang="de-DE" sz="1200">
                          <a:hlinkClick r:id="rId8"/>
                        </a:rPr>
                        <a:t>Real time </a:t>
                      </a:r>
                      <a:r>
                        <a:rPr lang="de-DE" sz="1200" err="1">
                          <a:hlinkClick r:id="rId8"/>
                        </a:rPr>
                        <a:t>employee</a:t>
                      </a:r>
                      <a:r>
                        <a:rPr lang="de-DE" sz="1200">
                          <a:hlinkClick r:id="rId8"/>
                        </a:rPr>
                        <a:t> </a:t>
                      </a:r>
                      <a:r>
                        <a:rPr lang="de-DE" sz="1200" err="1">
                          <a:hlinkClick r:id="rId8"/>
                        </a:rPr>
                        <a:t>change</a:t>
                      </a:r>
                      <a:r>
                        <a:rPr lang="de-DE" sz="1200"/>
                        <a:t> </a:t>
                      </a:r>
                    </a:p>
                  </a:txBody>
                  <a:tcPr/>
                </a:tc>
                <a:extLst>
                  <a:ext uri="{0D108BD9-81ED-4DB2-BD59-A6C34878D82A}">
                    <a16:rowId xmlns:a16="http://schemas.microsoft.com/office/drawing/2014/main" val="952590362"/>
                  </a:ext>
                </a:extLst>
              </a:tr>
              <a:tr h="259098">
                <a:tc>
                  <a:txBody>
                    <a:bodyPr/>
                    <a:lstStyle/>
                    <a:p>
                      <a:r>
                        <a:rPr lang="en-US" sz="1200" noProof="0"/>
                        <a:t>7. Real-time employee termination</a:t>
                      </a:r>
                    </a:p>
                  </a:txBody>
                  <a:tcPr/>
                </a:tc>
                <a:tc>
                  <a:txBody>
                    <a:bodyPr/>
                    <a:lstStyle/>
                    <a:p>
                      <a:r>
                        <a:rPr lang="en-US" sz="1200">
                          <a:hlinkClick r:id="rId9"/>
                        </a:rPr>
                        <a:t>Real time employee termination</a:t>
                      </a:r>
                      <a:endParaRPr lang="de-DE" sz="1200"/>
                    </a:p>
                  </a:txBody>
                  <a:tcPr/>
                </a:tc>
                <a:extLst>
                  <a:ext uri="{0D108BD9-81ED-4DB2-BD59-A6C34878D82A}">
                    <a16:rowId xmlns:a16="http://schemas.microsoft.com/office/drawing/2014/main" val="2790924333"/>
                  </a:ext>
                </a:extLst>
              </a:tr>
              <a:tr h="259098">
                <a:tc>
                  <a:txBody>
                    <a:bodyPr/>
                    <a:lstStyle/>
                    <a:p>
                      <a:r>
                        <a:rPr lang="en-US" sz="1200" noProof="0"/>
                        <a:t>8. Pre-Offboarding of an employee</a:t>
                      </a:r>
                    </a:p>
                  </a:txBody>
                  <a:tcPr/>
                </a:tc>
                <a:tc>
                  <a:txBody>
                    <a:bodyPr/>
                    <a:lstStyle/>
                    <a:p>
                      <a:r>
                        <a:rPr lang="en-US" sz="1200">
                          <a:hlinkClick r:id="rId10"/>
                        </a:rPr>
                        <a:t>Automate Pre-Offboarding of an employee</a:t>
                      </a:r>
                      <a:r>
                        <a:rPr lang="en-US" sz="1200"/>
                        <a:t> </a:t>
                      </a:r>
                      <a:endParaRPr lang="de-DE" sz="1200"/>
                    </a:p>
                  </a:txBody>
                  <a:tcPr/>
                </a:tc>
                <a:extLst>
                  <a:ext uri="{0D108BD9-81ED-4DB2-BD59-A6C34878D82A}">
                    <a16:rowId xmlns:a16="http://schemas.microsoft.com/office/drawing/2014/main" val="691284405"/>
                  </a:ext>
                </a:extLst>
              </a:tr>
              <a:tr h="259098">
                <a:tc>
                  <a:txBody>
                    <a:bodyPr/>
                    <a:lstStyle/>
                    <a:p>
                      <a:r>
                        <a:rPr lang="en-US" sz="1200" noProof="0"/>
                        <a:t>9. Offboard an employee</a:t>
                      </a:r>
                    </a:p>
                  </a:txBody>
                  <a:tcPr/>
                </a:tc>
                <a:tc>
                  <a:txBody>
                    <a:bodyPr/>
                    <a:lstStyle/>
                    <a:p>
                      <a:r>
                        <a:rPr lang="en-US" sz="1200">
                          <a:hlinkClick r:id="rId11"/>
                        </a:rPr>
                        <a:t>Automate Offboarding of an employee</a:t>
                      </a:r>
                      <a:endParaRPr lang="de-DE" sz="1200"/>
                    </a:p>
                  </a:txBody>
                  <a:tcPr/>
                </a:tc>
                <a:extLst>
                  <a:ext uri="{0D108BD9-81ED-4DB2-BD59-A6C34878D82A}">
                    <a16:rowId xmlns:a16="http://schemas.microsoft.com/office/drawing/2014/main" val="246501599"/>
                  </a:ext>
                </a:extLst>
              </a:tr>
              <a:tr h="259098">
                <a:tc>
                  <a:txBody>
                    <a:bodyPr/>
                    <a:lstStyle/>
                    <a:p>
                      <a:r>
                        <a:rPr lang="en-US" sz="1200" noProof="0"/>
                        <a:t>10. Post-Offboarding of an employee</a:t>
                      </a:r>
                    </a:p>
                  </a:txBody>
                  <a:tcPr/>
                </a:tc>
                <a:tc>
                  <a:txBody>
                    <a:bodyPr/>
                    <a:lstStyle/>
                    <a:p>
                      <a:r>
                        <a:rPr lang="en-US" sz="1200">
                          <a:hlinkClick r:id="rId12"/>
                        </a:rPr>
                        <a:t>Automate Post-Offboarding of an employee</a:t>
                      </a:r>
                      <a:r>
                        <a:rPr lang="de-DE" sz="1200"/>
                        <a:t> </a:t>
                      </a:r>
                    </a:p>
                  </a:txBody>
                  <a:tcPr/>
                </a:tc>
                <a:extLst>
                  <a:ext uri="{0D108BD9-81ED-4DB2-BD59-A6C34878D82A}">
                    <a16:rowId xmlns:a16="http://schemas.microsoft.com/office/drawing/2014/main" val="4289044846"/>
                  </a:ext>
                </a:extLst>
              </a:tr>
              <a:tr h="204305">
                <a:tc>
                  <a:txBody>
                    <a:bodyPr/>
                    <a:lstStyle/>
                    <a:p>
                      <a:r>
                        <a:rPr lang="en-US" sz="1200" noProof="0"/>
                        <a:t>[Optional] – Trigger Logic Apps based on custom extensions</a:t>
                      </a:r>
                    </a:p>
                  </a:txBody>
                  <a:tcPr/>
                </a:tc>
                <a:tc>
                  <a:txBody>
                    <a:bodyPr/>
                    <a:lstStyle/>
                    <a:p>
                      <a:r>
                        <a:rPr lang="en-US" sz="1200">
                          <a:hlinkClick r:id="rId13"/>
                        </a:rPr>
                        <a:t>Trigger </a:t>
                      </a:r>
                      <a:r>
                        <a:rPr lang="en-US" sz="1200" err="1">
                          <a:hlinkClick r:id="rId13"/>
                        </a:rPr>
                        <a:t>LogicApps</a:t>
                      </a:r>
                      <a:r>
                        <a:rPr lang="en-US" sz="1200">
                          <a:hlinkClick r:id="rId13"/>
                        </a:rPr>
                        <a:t> with custom extensions</a:t>
                      </a:r>
                      <a:endParaRPr lang="de-DE" sz="1200"/>
                    </a:p>
                  </a:txBody>
                  <a:tcPr/>
                </a:tc>
                <a:extLst>
                  <a:ext uri="{0D108BD9-81ED-4DB2-BD59-A6C34878D82A}">
                    <a16:rowId xmlns:a16="http://schemas.microsoft.com/office/drawing/2014/main" val="81394489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7E71-AFA7-A03F-4465-FFD96C9D1540}"/>
              </a:ext>
            </a:extLst>
          </p:cNvPr>
          <p:cNvSpPr>
            <a:spLocks noGrp="1"/>
          </p:cNvSpPr>
          <p:nvPr>
            <p:ph type="title"/>
          </p:nvPr>
        </p:nvSpPr>
        <p:spPr/>
        <p:txBody>
          <a:bodyPr/>
          <a:lstStyle/>
          <a:p>
            <a:r>
              <a:rPr lang="en-US"/>
              <a:t>Supported Tasks and workflows</a:t>
            </a:r>
          </a:p>
        </p:txBody>
      </p:sp>
      <p:graphicFrame>
        <p:nvGraphicFramePr>
          <p:cNvPr id="4" name="Content Placeholder 3">
            <a:extLst>
              <a:ext uri="{FF2B5EF4-FFF2-40B4-BE49-F238E27FC236}">
                <a16:creationId xmlns:a16="http://schemas.microsoft.com/office/drawing/2014/main" id="{7E724262-7B24-04D2-C88B-99940DE250C0}"/>
              </a:ext>
            </a:extLst>
          </p:cNvPr>
          <p:cNvGraphicFramePr>
            <a:graphicFrameLocks noGrp="1"/>
          </p:cNvGraphicFramePr>
          <p:nvPr>
            <p:ph sz="quarter" idx="10"/>
          </p:nvPr>
        </p:nvGraphicFramePr>
        <p:xfrm>
          <a:off x="1120291" y="1428206"/>
          <a:ext cx="9830738" cy="4862514"/>
        </p:xfrm>
        <a:graphic>
          <a:graphicData uri="http://schemas.openxmlformats.org/drawingml/2006/table">
            <a:tbl>
              <a:tblPr>
                <a:tableStyleId>{2D5ABB26-0587-4C30-8999-92F81FD0307C}</a:tableStyleId>
              </a:tblPr>
              <a:tblGrid>
                <a:gridCol w="5126617">
                  <a:extLst>
                    <a:ext uri="{9D8B030D-6E8A-4147-A177-3AD203B41FA5}">
                      <a16:colId xmlns:a16="http://schemas.microsoft.com/office/drawing/2014/main" val="1780670734"/>
                    </a:ext>
                  </a:extLst>
                </a:gridCol>
                <a:gridCol w="4704121">
                  <a:extLst>
                    <a:ext uri="{9D8B030D-6E8A-4147-A177-3AD203B41FA5}">
                      <a16:colId xmlns:a16="http://schemas.microsoft.com/office/drawing/2014/main" val="2508647860"/>
                    </a:ext>
                  </a:extLst>
                </a:gridCol>
              </a:tblGrid>
              <a:tr h="247149">
                <a:tc>
                  <a:txBody>
                    <a:bodyPr/>
                    <a:lstStyle/>
                    <a:p>
                      <a:pPr algn="l" fontAlgn="t"/>
                      <a:r>
                        <a:rPr lang="en-US" sz="1600">
                          <a:solidFill>
                            <a:schemeClr val="bg1"/>
                          </a:solidFill>
                          <a:effectLst/>
                        </a:rPr>
                        <a:t>Task</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tc>
                  <a:txBody>
                    <a:bodyPr/>
                    <a:lstStyle/>
                    <a:p>
                      <a:pPr algn="l" fontAlgn="t"/>
                      <a:r>
                        <a:rPr lang="en-US" sz="1200">
                          <a:solidFill>
                            <a:schemeClr val="bg1"/>
                          </a:solidFill>
                          <a:effectLst/>
                        </a:rPr>
                        <a:t>Category</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7888466"/>
                  </a:ext>
                </a:extLst>
              </a:tr>
              <a:tr h="199172">
                <a:tc>
                  <a:txBody>
                    <a:bodyPr/>
                    <a:lstStyle/>
                    <a:p>
                      <a:pPr algn="l" fontAlgn="t"/>
                      <a:r>
                        <a:rPr lang="en-US" sz="900" u="none" strike="noStrike">
                          <a:effectLst/>
                          <a:hlinkClick r:id="rId2"/>
                        </a:rPr>
                        <a:t>Send welcome email to new hire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181755"/>
                  </a:ext>
                </a:extLst>
              </a:tr>
              <a:tr h="236516">
                <a:tc>
                  <a:txBody>
                    <a:bodyPr/>
                    <a:lstStyle/>
                    <a:p>
                      <a:pPr algn="l" fontAlgn="t"/>
                      <a:r>
                        <a:rPr lang="en-US" sz="900" u="none" strike="noStrike">
                          <a:effectLst/>
                          <a:hlinkClick r:id="rId3"/>
                        </a:rPr>
                        <a:t>Send onboarding reminder email</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64444"/>
                  </a:ext>
                </a:extLst>
              </a:tr>
              <a:tr h="273862">
                <a:tc>
                  <a:txBody>
                    <a:bodyPr/>
                    <a:lstStyle/>
                    <a:p>
                      <a:pPr algn="l" fontAlgn="t"/>
                      <a:r>
                        <a:rPr lang="en-US" sz="900" u="none" strike="noStrike">
                          <a:effectLst/>
                          <a:hlinkClick r:id="rId4"/>
                        </a:rPr>
                        <a:t>Generate Temporary Access Pass and send via email to user's manager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56853"/>
                  </a:ext>
                </a:extLst>
              </a:tr>
              <a:tr h="199172">
                <a:tc>
                  <a:txBody>
                    <a:bodyPr/>
                    <a:lstStyle/>
                    <a:p>
                      <a:pPr algn="l" fontAlgn="t"/>
                      <a:r>
                        <a:rPr lang="en-US" sz="900" u="none" strike="noStrike">
                          <a:effectLst/>
                          <a:hlinkClick r:id="rId5"/>
                        </a:rPr>
                        <a:t>Send email to notify manager of user move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893569"/>
                  </a:ext>
                </a:extLst>
              </a:tr>
              <a:tr h="199172">
                <a:tc>
                  <a:txBody>
                    <a:bodyPr/>
                    <a:lstStyle/>
                    <a:p>
                      <a:pPr algn="l" fontAlgn="t"/>
                      <a:r>
                        <a:rPr lang="en-US" sz="900" u="none" strike="noStrike">
                          <a:effectLst/>
                          <a:hlinkClick r:id="rId6"/>
                        </a:rPr>
                        <a:t>Request user access package assignment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733301"/>
                  </a:ext>
                </a:extLst>
              </a:tr>
              <a:tr h="199172">
                <a:tc>
                  <a:txBody>
                    <a:bodyPr/>
                    <a:lstStyle/>
                    <a:p>
                      <a:pPr algn="l" fontAlgn="t"/>
                      <a:r>
                        <a:rPr lang="en-US" sz="900" u="none" strike="noStrike">
                          <a:effectLst/>
                          <a:hlinkClick r:id="rId7"/>
                        </a:rPr>
                        <a:t>Add user to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819424"/>
                  </a:ext>
                </a:extLst>
              </a:tr>
              <a:tr h="199172">
                <a:tc>
                  <a:txBody>
                    <a:bodyPr/>
                    <a:lstStyle/>
                    <a:p>
                      <a:pPr algn="l" fontAlgn="t"/>
                      <a:r>
                        <a:rPr lang="en-US" sz="900" u="none" strike="noStrike">
                          <a:effectLst/>
                          <a:hlinkClick r:id="rId8"/>
                        </a:rPr>
                        <a:t>Add user to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768124"/>
                  </a:ext>
                </a:extLst>
              </a:tr>
              <a:tr h="199172">
                <a:tc>
                  <a:txBody>
                    <a:bodyPr/>
                    <a:lstStyle/>
                    <a:p>
                      <a:pPr algn="l" fontAlgn="t"/>
                      <a:r>
                        <a:rPr lang="en-US" sz="900" u="none" strike="noStrike">
                          <a:effectLst/>
                          <a:hlinkClick r:id="rId9"/>
                        </a:rPr>
                        <a:t>Enable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55170"/>
                  </a:ext>
                </a:extLst>
              </a:tr>
              <a:tr h="199172">
                <a:tc>
                  <a:txBody>
                    <a:bodyPr/>
                    <a:lstStyle/>
                    <a:p>
                      <a:pPr algn="l" fontAlgn="t"/>
                      <a:r>
                        <a:rPr lang="en-US" sz="900" u="none" strike="noStrike">
                          <a:effectLst/>
                          <a:hlinkClick r:id="rId10"/>
                        </a:rPr>
                        <a:t>Run a custom task extension</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4028"/>
                  </a:ext>
                </a:extLst>
              </a:tr>
              <a:tr h="199172">
                <a:tc>
                  <a:txBody>
                    <a:bodyPr/>
                    <a:lstStyle/>
                    <a:p>
                      <a:pPr algn="l" fontAlgn="t"/>
                      <a:r>
                        <a:rPr lang="en-US" sz="900" u="none" strike="noStrike">
                          <a:effectLst/>
                          <a:hlinkClick r:id="rId11"/>
                        </a:rPr>
                        <a:t>Disable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271840"/>
                  </a:ext>
                </a:extLst>
              </a:tr>
              <a:tr h="199172">
                <a:tc>
                  <a:txBody>
                    <a:bodyPr/>
                    <a:lstStyle/>
                    <a:p>
                      <a:pPr algn="l" fontAlgn="t"/>
                      <a:r>
                        <a:rPr lang="en-US" sz="900" u="none" strike="noStrike">
                          <a:effectLst/>
                          <a:hlinkClick r:id="rId12"/>
                        </a:rPr>
                        <a:t>Remove user from selected group</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42237"/>
                  </a:ext>
                </a:extLst>
              </a:tr>
              <a:tr h="199172">
                <a:tc>
                  <a:txBody>
                    <a:bodyPr/>
                    <a:lstStyle/>
                    <a:p>
                      <a:pPr algn="l" fontAlgn="t"/>
                      <a:r>
                        <a:rPr lang="en-US" sz="900" u="none" strike="noStrike">
                          <a:effectLst/>
                          <a:hlinkClick r:id="rId13"/>
                        </a:rPr>
                        <a:t>Remove users from all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065169"/>
                  </a:ext>
                </a:extLst>
              </a:tr>
              <a:tr h="199172">
                <a:tc>
                  <a:txBody>
                    <a:bodyPr/>
                    <a:lstStyle/>
                    <a:p>
                      <a:pPr algn="l" fontAlgn="t"/>
                      <a:r>
                        <a:rPr lang="en-US" sz="900" u="none" strike="noStrike">
                          <a:effectLst/>
                          <a:hlinkClick r:id="rId14"/>
                        </a:rPr>
                        <a:t>Remove user from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765776"/>
                  </a:ext>
                </a:extLst>
              </a:tr>
              <a:tr h="236516">
                <a:tc>
                  <a:txBody>
                    <a:bodyPr/>
                    <a:lstStyle/>
                    <a:p>
                      <a:pPr algn="l" fontAlgn="t"/>
                      <a:r>
                        <a:rPr lang="en-US" sz="900" u="none" strike="noStrike">
                          <a:effectLst/>
                          <a:hlinkClick r:id="rId15"/>
                        </a:rPr>
                        <a:t>Remove user from all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49609"/>
                  </a:ext>
                </a:extLst>
              </a:tr>
              <a:tr h="199172">
                <a:tc>
                  <a:txBody>
                    <a:bodyPr/>
                    <a:lstStyle/>
                    <a:p>
                      <a:pPr algn="l" fontAlgn="t"/>
                      <a:r>
                        <a:rPr lang="en-US" sz="900" u="none" strike="noStrike">
                          <a:effectLst/>
                          <a:hlinkClick r:id="rId16"/>
                        </a:rPr>
                        <a:t>Remove access package assignment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82134"/>
                  </a:ext>
                </a:extLst>
              </a:tr>
              <a:tr h="199172">
                <a:tc>
                  <a:txBody>
                    <a:bodyPr/>
                    <a:lstStyle/>
                    <a:p>
                      <a:pPr algn="l" fontAlgn="t"/>
                      <a:r>
                        <a:rPr lang="en-US" sz="900" u="none" strike="noStrike">
                          <a:effectLst/>
                          <a:hlinkClick r:id="rId17"/>
                        </a:rPr>
                        <a:t>Remove all access package assignments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82512"/>
                  </a:ext>
                </a:extLst>
              </a:tr>
              <a:tr h="273862">
                <a:tc>
                  <a:txBody>
                    <a:bodyPr/>
                    <a:lstStyle/>
                    <a:p>
                      <a:pPr algn="l" fontAlgn="t"/>
                      <a:r>
                        <a:rPr lang="en-US" sz="900" u="none" strike="noStrike">
                          <a:effectLst/>
                          <a:hlinkClick r:id="rId18"/>
                        </a:rPr>
                        <a:t>Cancel all pending access package assignment requests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389411"/>
                  </a:ext>
                </a:extLst>
              </a:tr>
              <a:tr h="199172">
                <a:tc>
                  <a:txBody>
                    <a:bodyPr/>
                    <a:lstStyle/>
                    <a:p>
                      <a:pPr algn="l" fontAlgn="t"/>
                      <a:r>
                        <a:rPr lang="en-US" sz="900" u="none" strike="noStrike">
                          <a:effectLst/>
                          <a:hlinkClick r:id="rId19"/>
                        </a:rPr>
                        <a:t>Remove all license assignments from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491824"/>
                  </a:ext>
                </a:extLst>
              </a:tr>
              <a:tr h="199172">
                <a:tc>
                  <a:txBody>
                    <a:bodyPr/>
                    <a:lstStyle/>
                    <a:p>
                      <a:pPr algn="l" fontAlgn="t"/>
                      <a:r>
                        <a:rPr lang="en-US" sz="900" u="none" strike="noStrike">
                          <a:effectLst/>
                          <a:hlinkClick r:id="rId20"/>
                        </a:rPr>
                        <a:t>Delete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95729"/>
                  </a:ext>
                </a:extLst>
              </a:tr>
              <a:tr h="199172">
                <a:tc>
                  <a:txBody>
                    <a:bodyPr/>
                    <a:lstStyle/>
                    <a:p>
                      <a:pPr algn="l" fontAlgn="t"/>
                      <a:r>
                        <a:rPr lang="en-US" sz="900" u="none" strike="noStrike">
                          <a:effectLst/>
                          <a:hlinkClick r:id="rId21"/>
                        </a:rPr>
                        <a:t>Send email to manager before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46911"/>
                  </a:ext>
                </a:extLst>
              </a:tr>
              <a:tr h="199172">
                <a:tc>
                  <a:txBody>
                    <a:bodyPr/>
                    <a:lstStyle/>
                    <a:p>
                      <a:pPr algn="l" fontAlgn="t"/>
                      <a:r>
                        <a:rPr lang="en-US" sz="900" u="none" strike="noStrike">
                          <a:effectLst/>
                          <a:hlinkClick r:id="rId22"/>
                        </a:rPr>
                        <a:t>Send email on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846457"/>
                  </a:ext>
                </a:extLst>
              </a:tr>
              <a:tr h="199172">
                <a:tc>
                  <a:txBody>
                    <a:bodyPr/>
                    <a:lstStyle/>
                    <a:p>
                      <a:pPr algn="l" fontAlgn="t"/>
                      <a:r>
                        <a:rPr lang="en-US" sz="900" u="none" strike="noStrike">
                          <a:effectLst/>
                          <a:hlinkClick r:id="rId23"/>
                        </a:rPr>
                        <a:t>Send email to user's manager after their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396845"/>
                  </a:ext>
                </a:extLst>
              </a:tr>
            </a:tbl>
          </a:graphicData>
        </a:graphic>
      </p:graphicFrame>
    </p:spTree>
    <p:extLst>
      <p:ext uri="{BB962C8B-B14F-4D97-AF65-F5344CB8AC3E}">
        <p14:creationId xmlns:p14="http://schemas.microsoft.com/office/powerpoint/2010/main" val="105042049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F4D40585-AE20-5D16-D7C7-82C5BC731D16}"/>
              </a:ext>
            </a:extLst>
          </p:cNvPr>
          <p:cNvPicPr>
            <a:picLocks noGrp="1" noChangeAspect="1"/>
          </p:cNvPicPr>
          <p:nvPr>
            <p:ph type="pic" sz="quarter" idx="10"/>
          </p:nvPr>
        </p:nvPicPr>
        <p:blipFill rotWithShape="1">
          <a:blip r:embed="rId2"/>
          <a:srcRect t="7017" b="8713"/>
          <a:stretch/>
        </p:blipFill>
        <p:spPr>
          <a:xfrm>
            <a:off x="20" y="10"/>
            <a:ext cx="12191980" cy="6857990"/>
          </a:xfrm>
          <a:noFill/>
        </p:spPr>
      </p:pic>
      <p:sp>
        <p:nvSpPr>
          <p:cNvPr id="2" name="Title 1">
            <a:extLst>
              <a:ext uri="{FF2B5EF4-FFF2-40B4-BE49-F238E27FC236}">
                <a16:creationId xmlns:a16="http://schemas.microsoft.com/office/drawing/2014/main" id="{01BB23D6-38D6-2DBA-32E2-2C9BA9A117C1}"/>
              </a:ext>
            </a:extLst>
          </p:cNvPr>
          <p:cNvSpPr>
            <a:spLocks noGrp="1"/>
          </p:cNvSpPr>
          <p:nvPr>
            <p:ph type="title"/>
          </p:nvPr>
        </p:nvSpPr>
        <p:spPr>
          <a:xfrm>
            <a:off x="6522720" y="0"/>
            <a:ext cx="5669280" cy="6858000"/>
          </a:xfrm>
        </p:spPr>
        <p:txBody>
          <a:bodyPr wrap="square" anchor="ctr">
            <a:normAutofit/>
          </a:bodyPr>
          <a:lstStyle/>
          <a:p>
            <a:r>
              <a:rPr lang="en-US"/>
              <a:t>Thank you</a:t>
            </a:r>
          </a:p>
        </p:txBody>
      </p:sp>
    </p:spTree>
    <p:extLst>
      <p:ext uri="{BB962C8B-B14F-4D97-AF65-F5344CB8AC3E}">
        <p14:creationId xmlns:p14="http://schemas.microsoft.com/office/powerpoint/2010/main" val="1782726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653582"/>
          </a:xfrm>
        </p:spPr>
        <p:txBody>
          <a:bodyPr vert="horz" lIns="91440" tIns="45720" rIns="91440" bIns="45720" rtlCol="0" anchor="t">
            <a:normAutofit/>
          </a:bodyPr>
          <a:lstStyle/>
          <a:p>
            <a:pPr marL="0" indent="0">
              <a:buNone/>
            </a:pPr>
            <a:r>
              <a:rPr lang="en-US" sz="2000" b="1" dirty="0"/>
              <a:t> Perform a discovery of current customer’s processes for user’s lifecycle</a:t>
            </a:r>
          </a:p>
          <a:p>
            <a:endParaRPr lang="en-US" sz="2000" dirty="0"/>
          </a:p>
          <a:p>
            <a:r>
              <a:rPr lang="en-US" sz="2000" dirty="0"/>
              <a:t>Collect Architectural diagrams (if existing) </a:t>
            </a:r>
          </a:p>
          <a:p>
            <a:endParaRPr lang="en-US" sz="2000" dirty="0"/>
          </a:p>
          <a:p>
            <a:r>
              <a:rPr lang="en-US" sz="2000" dirty="0"/>
              <a:t>We advise utilizing a </a:t>
            </a:r>
            <a:r>
              <a:rPr lang="en-US" sz="2000" b="1" dirty="0"/>
              <a:t>non-production HR environment</a:t>
            </a:r>
            <a:r>
              <a:rPr lang="en-US" sz="2000" dirty="0"/>
              <a:t> along with trial instances of Microsoft Entra ID for testing purposes (please request a trial if necessary) </a:t>
            </a:r>
          </a:p>
          <a:p>
            <a:endParaRPr lang="en-US" sz="2000" dirty="0"/>
          </a:p>
          <a:p>
            <a:r>
              <a:rPr lang="en-US" sz="2000" dirty="0"/>
              <a:t>If a dedicated </a:t>
            </a:r>
            <a:r>
              <a:rPr lang="en-US" sz="2000" b="1" dirty="0">
                <a:latin typeface="Aptos_MSFontService"/>
              </a:rPr>
              <a:t>non-production</a:t>
            </a:r>
            <a:r>
              <a:rPr lang="en-US" sz="2000" b="1" dirty="0"/>
              <a:t> </a:t>
            </a:r>
            <a:r>
              <a:rPr lang="en-US" sz="2000" dirty="0"/>
              <a:t>HR environment is unavailable, we recommend pursuing the API-driven Inbound Provisioning Proof of Concept (POC).</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1: HR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Cloud HR and API driven provisioning</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21" name="TextBox 23">
            <a:extLst>
              <a:ext uri="{FF2B5EF4-FFF2-40B4-BE49-F238E27FC236}">
                <a16:creationId xmlns:a16="http://schemas.microsoft.com/office/drawing/2014/main" id="{6F7E99C9-4769-F84B-2614-CE27303DB51C}"/>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2" name="TextBox 12">
            <a:extLst>
              <a:ext uri="{FF2B5EF4-FFF2-40B4-BE49-F238E27FC236}">
                <a16:creationId xmlns:a16="http://schemas.microsoft.com/office/drawing/2014/main" id="{C4E860FF-5D25-36FE-F860-BD19D1D6BCC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4" name="Gerade Verbindung mit Pfeil 2">
            <a:extLst>
              <a:ext uri="{FF2B5EF4-FFF2-40B4-BE49-F238E27FC236}">
                <a16:creationId xmlns:a16="http://schemas.microsoft.com/office/drawing/2014/main" id="{43EF5DD8-372B-1419-FAD1-0D53C07AB974}"/>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49470581-1EC2-7363-CD6F-4BCA62CB0233}"/>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D1B7B07C-535D-5365-3574-F2BB3CD540FC}"/>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1EAB7775-FC06-10AC-8C63-B300D267EC38}"/>
              </a:ext>
            </a:extLst>
          </p:cNvPr>
          <p:cNvSpPr txBox="1"/>
          <p:nvPr/>
        </p:nvSpPr>
        <p:spPr>
          <a:xfrm>
            <a:off x="4667959" y="1870593"/>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F690EC8E-C8F1-CAE3-FD61-7E78614580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DF28B5A6-69C9-BA6D-FA03-2A6E9BD6F39C}"/>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7BABF6EF-9C2F-F501-3369-1551DCFADA77}"/>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2C24E2A7-16BC-E098-9614-F7F645622A6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595EDB06-93C2-F164-67C2-809CD0A2BF05}"/>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335356CE-4068-C841-0DDB-617931CC2EAF}"/>
              </a:ext>
            </a:extLst>
          </p:cNvPr>
          <p:cNvSpPr/>
          <p:nvPr/>
        </p:nvSpPr>
        <p:spPr bwMode="auto">
          <a:xfrm>
            <a:off x="3820343"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1EEAB366-AA8E-CA7C-9037-3B009F352E23}"/>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1E0C611D-C73B-7E62-A9A1-54B3261CF7C0}"/>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7FAF067D-3F3F-A82F-D663-1DA96A8FB111}"/>
              </a:ext>
            </a:extLst>
          </p:cNvPr>
          <p:cNvCxnSpPr>
            <a:cxnSpLocks/>
          </p:cNvCxnSpPr>
          <p:nvPr/>
        </p:nvCxnSpPr>
        <p:spPr>
          <a:xfrm>
            <a:off x="3994895" y="1836669"/>
            <a:ext cx="5915202" cy="1158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261392"/>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ad05b680-99c1-48b1-88d9-f8dc56c4a529"/>
    <ds:schemaRef ds:uri="http://schemas.microsoft.com/sharepoint/v3"/>
    <ds:schemaRef ds:uri="http://purl.org/dc/elements/1.1/"/>
    <ds:schemaRef ds:uri="http://schemas.microsoft.com/office/infopath/2007/PartnerControls"/>
    <ds:schemaRef ds:uri="http://schemas.openxmlformats.org/package/2006/metadata/core-properties"/>
    <ds:schemaRef ds:uri="http://purl.org/dc/terms/"/>
    <ds:schemaRef ds:uri="http://purl.org/dc/dcmitype/"/>
    <ds:schemaRef ds:uri="230e9df3-be65-4c73-a93b-d1236ebd677e"/>
    <ds:schemaRef ds:uri="1d314dc7-05fa-4a63-860b-220666282e2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60</TotalTime>
  <Words>7270</Words>
  <Application>Microsoft Office PowerPoint</Application>
  <PresentationFormat>Widescreen</PresentationFormat>
  <Paragraphs>943</Paragraphs>
  <Slides>75</Slides>
  <Notes>30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75</vt:i4>
      </vt:variant>
    </vt:vector>
  </HeadingPairs>
  <TitlesOfParts>
    <vt:vector size="90" baseType="lpstr">
      <vt:lpstr>Abadi Extra Light</vt:lpstr>
      <vt:lpstr>Aptos</vt:lpstr>
      <vt:lpstr>Aptos_MSFontService</vt:lpstr>
      <vt:lpstr>Arial</vt:lpstr>
      <vt:lpstr>Calibri</vt:lpstr>
      <vt:lpstr>Century Gothic</vt:lpstr>
      <vt:lpstr>Consolas</vt:lpstr>
      <vt:lpstr>Segoe UI</vt:lpstr>
      <vt:lpstr>Segoe UI Light</vt:lpstr>
      <vt:lpstr>Segoe UI Semibold</vt:lpstr>
      <vt:lpstr>Segoe UI Semilight</vt:lpstr>
      <vt:lpstr>Söhne</vt:lpstr>
      <vt:lpstr>Symbol</vt:lpstr>
      <vt:lpstr>Wingdings</vt:lpstr>
      <vt:lpstr>Microsoft Security template</vt:lpstr>
      <vt:lpstr>PowerPoint Presentation</vt:lpstr>
      <vt:lpstr>Microsoft Entra ID Governance</vt:lpstr>
      <vt:lpstr>Proof of concept (PoC) | Goals</vt:lpstr>
      <vt:lpstr>PowerPoint Presentation</vt:lpstr>
      <vt:lpstr>Scenario’s Key Requirements</vt:lpstr>
      <vt:lpstr>PoC  Stakeholders</vt:lpstr>
      <vt:lpstr>PoC | Timeline</vt:lpstr>
      <vt:lpstr>PoC | Pre-work</vt:lpstr>
      <vt:lpstr>PoC | Phase 1: HR Provisioning</vt:lpstr>
      <vt:lpstr>PoC | Phase 2: SaaS Apps provisioning</vt:lpstr>
      <vt:lpstr>PoC | Phase 3: Lifecycle Workflows</vt:lpstr>
      <vt:lpstr>PoC | Phase 5: Close-out</vt:lpstr>
      <vt:lpstr>Microsoft Entra ID Governance features used on this scenario </vt:lpstr>
      <vt:lpstr>Microsoft Entra ID Governance</vt:lpstr>
      <vt:lpstr>Introduction</vt:lpstr>
      <vt:lpstr>To address these issues and streamline the employee identity management process, organizations are increasingly adopting modern solutions and automated approaches.    By leveraging advanced identity management systems and technologies, the IT staff can overcome the limitations of manual procedures and enhance efficiency. </vt:lpstr>
      <vt:lpstr>Key benefits from using Microsoft Entra ID Governance</vt:lpstr>
      <vt:lpstr>Modern Identity Management solutions</vt:lpstr>
      <vt:lpstr>POC Decision Flow</vt:lpstr>
      <vt:lpstr>PowerPoint Presentation</vt:lpstr>
      <vt:lpstr>High level architecture – Cloud HR to Microsoft Entra ID / AD </vt:lpstr>
      <vt:lpstr>Cloud HR to Microsoft Entra ID</vt:lpstr>
      <vt:lpstr>Cloud HR to Microsoft Entra ID</vt:lpstr>
      <vt:lpstr>Features</vt:lpstr>
      <vt:lpstr>Planning</vt:lpstr>
      <vt:lpstr>Planning (Cont’d) </vt:lpstr>
      <vt:lpstr>Deploy POC (Workday to Microsoft Entra ID)</vt:lpstr>
      <vt:lpstr>Deploy POC (SuccessFactors to Microsoft Entra ID)</vt:lpstr>
      <vt:lpstr>Cloud HR to Active Directory</vt:lpstr>
      <vt:lpstr>Cloud HR to Active Directory</vt:lpstr>
      <vt:lpstr>Cloud HR to Active Directory</vt:lpstr>
      <vt:lpstr>Features</vt:lpstr>
      <vt:lpstr>Planning</vt:lpstr>
      <vt:lpstr>Deploy POC (Workday to Active Directory)</vt:lpstr>
      <vt:lpstr>Deploy POC (SuccessFactors  to Active Directory)</vt:lpstr>
      <vt:lpstr>API-driven inbound user provisioning</vt:lpstr>
      <vt:lpstr>What if my organization doesn’t use Workday or SuccessFactors?</vt:lpstr>
      <vt:lpstr>Key Benefits of API-driven user provisioning</vt:lpstr>
      <vt:lpstr>Microsoft Entra ID – API-driven provisioning</vt:lpstr>
      <vt:lpstr>Microsoft Entra ID – API-driven provisioning</vt:lpstr>
      <vt:lpstr>Microsoft Entra ID – API-driven provisioning</vt:lpstr>
      <vt:lpstr>End to End flow</vt:lpstr>
      <vt:lpstr>How to configure API-drive provisioning </vt:lpstr>
      <vt:lpstr>How is the new inbound provisioning /bulkUpload API different from MS Graph Users API?</vt:lpstr>
      <vt:lpstr>API-driven user provisioning and Lifecycle Workflows</vt:lpstr>
      <vt:lpstr>Deploy POC API-driven inbound provisioning </vt:lpstr>
      <vt:lpstr>QuickStart guides </vt:lpstr>
      <vt:lpstr>PowerPoint Presentation</vt:lpstr>
      <vt:lpstr>Provisioning to SaaS apps using SCIM</vt:lpstr>
      <vt:lpstr>Features</vt:lpstr>
      <vt:lpstr>Configure provisioning with SCIM endpoint</vt:lpstr>
      <vt:lpstr>High level steps</vt:lpstr>
      <vt:lpstr>Deploy POC SaaS sample app provisioning</vt:lpstr>
      <vt:lpstr>Optional: Provisioning to on-premises applications</vt:lpstr>
      <vt:lpstr>Lifecycle Workflows</vt:lpstr>
      <vt:lpstr>First things first</vt:lpstr>
      <vt:lpstr>PowerPoint Presentation</vt:lpstr>
      <vt:lpstr>Joiner scenario Onboarding new users</vt:lpstr>
      <vt:lpstr>Joiner scenario - Example</vt:lpstr>
      <vt:lpstr>Lifecycle workflows built-in templates</vt:lpstr>
      <vt:lpstr>Planning – Define Parameters</vt:lpstr>
      <vt:lpstr>PowerPoint Presentation</vt:lpstr>
      <vt:lpstr>Lifecycle Workflows custom task extension</vt:lpstr>
      <vt:lpstr>PowerPoint Presentation</vt:lpstr>
      <vt:lpstr>Leaver scenario Offboarding users</vt:lpstr>
      <vt:lpstr>Leaver scenario - Example</vt:lpstr>
      <vt:lpstr>Lifecycle workflows built-in templates</vt:lpstr>
      <vt:lpstr>Planning – Define Parameters</vt:lpstr>
      <vt:lpstr>Planning – Define Parameters (Cont’d)</vt:lpstr>
      <vt:lpstr>Removing access</vt:lpstr>
      <vt:lpstr>Lifecycle Workflows custom extensions</vt:lpstr>
      <vt:lpstr>Azure logic Apps high-level steps</vt:lpstr>
      <vt:lpstr>POC Deployment  - Lifecycle Workflows (LCW)  </vt:lpstr>
      <vt:lpstr>Supported Tasks and workflows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2023-09-22T16:10:01Z</dcterms:created>
  <dcterms:modified xsi:type="dcterms:W3CDTF">2024-02-28T19:39:23Z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